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94" r:id="rId4"/>
    <p:sldId id="269" r:id="rId5"/>
    <p:sldId id="276" r:id="rId6"/>
    <p:sldId id="277" r:id="rId7"/>
    <p:sldId id="295" r:id="rId8"/>
    <p:sldId id="279" r:id="rId9"/>
    <p:sldId id="282" r:id="rId10"/>
    <p:sldId id="265" r:id="rId11"/>
    <p:sldId id="285" r:id="rId12"/>
    <p:sldId id="286" r:id="rId13"/>
    <p:sldId id="291" r:id="rId14"/>
    <p:sldId id="292" r:id="rId15"/>
    <p:sldId id="288" r:id="rId16"/>
    <p:sldId id="289" r:id="rId17"/>
    <p:sldId id="296" r:id="rId18"/>
    <p:sldId id="290" r:id="rId19"/>
    <p:sldId id="307" r:id="rId20"/>
    <p:sldId id="305" r:id="rId21"/>
    <p:sldId id="304" r:id="rId22"/>
    <p:sldId id="306" r:id="rId23"/>
    <p:sldId id="30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7" autoAdjust="0"/>
    <p:restoredTop sz="79067" autoAdjust="0"/>
  </p:normalViewPr>
  <p:slideViewPr>
    <p:cSldViewPr snapToGrid="0">
      <p:cViewPr varScale="1">
        <p:scale>
          <a:sx n="64" d="100"/>
          <a:sy n="64" d="100"/>
        </p:scale>
        <p:origin x="1066"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FB644-E90D-4D9C-BD66-0F6AAE4DD480}" type="datetimeFigureOut">
              <a:rPr lang="en-US" smtClean="0"/>
              <a:t>11/29/2019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FC78-DD3D-411E-98AD-7924A3853DA8}" type="slidenum">
              <a:rPr lang="en-US" smtClean="0"/>
              <a:t>‹#›</a:t>
            </a:fld>
            <a:endParaRPr lang="en-US"/>
          </a:p>
        </p:txBody>
      </p:sp>
    </p:spTree>
    <p:extLst>
      <p:ext uri="{BB962C8B-B14F-4D97-AF65-F5344CB8AC3E}">
        <p14:creationId xmlns:p14="http://schemas.microsoft.com/office/powerpoint/2010/main" val="12327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inicaltrials.gov/ct2/results?cond=%22Opioid-Related+Disorders%2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linicaltrials.gov/ct2/results?cond=%22Opioid-Related+Disorders%2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J463w4pck7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w67IDMY2tn8&amp;t=357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dc.gov/nchs/products/databriefs/db329.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di.upenn.edu/brief/expanding-access-naloxone-review-distribution-strategies" TargetMode="External"/><Relationship Id="rId4" Type="http://schemas.openxmlformats.org/officeDocument/2006/relationships/hyperlink" Target="https://www.youtube.com/watch?v=w67IDMY2tn8&amp;t=357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dc.gov/nchs/products/databriefs/db329.ht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youtube.com/watch?v=w67IDMY2tn8&amp;t=357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Plvg8zuOvH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pr.org/sections/health-shots/2019/11/22/780796606/in-the-fight-for-money-for-the-opioid-crisis-will-the-youngest-victims-be-left-o"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youtube.com/watch?v=w67IDMY2tn8&amp;t=357s" TargetMode="External"/><Relationship Id="rId4" Type="http://schemas.openxmlformats.org/officeDocument/2006/relationships/hyperlink" Target="https://www.drugabuse.gov/related-topics/trends-statistics/infographics/dramatic-increases-in-maternal-opioid-use-neonatal-abstinence-syndrom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much hope does one have if they are fight their battle alone?   </a:t>
            </a:r>
            <a:r>
              <a:rPr lang="en-US" sz="1200" b="1" dirty="0"/>
              <a:t>Nothing</a:t>
            </a:r>
            <a:r>
              <a:rPr lang="en-US" sz="1200" dirty="0"/>
              <a:t> in the fight against drug use disorder </a:t>
            </a:r>
            <a:r>
              <a:rPr lang="en-US" sz="1200" b="1" dirty="0"/>
              <a:t>makes sense except in the light of </a:t>
            </a:r>
            <a:r>
              <a:rPr lang="en-US" sz="1200" dirty="0"/>
              <a:t>societal supports.  </a:t>
            </a:r>
          </a:p>
        </p:txBody>
      </p:sp>
      <p:sp>
        <p:nvSpPr>
          <p:cNvPr id="4" name="Slide Number Placeholder 3"/>
          <p:cNvSpPr>
            <a:spLocks noGrp="1"/>
          </p:cNvSpPr>
          <p:nvPr>
            <p:ph type="sldNum" sz="quarter" idx="10"/>
          </p:nvPr>
        </p:nvSpPr>
        <p:spPr/>
        <p:txBody>
          <a:bodyPr/>
          <a:lstStyle/>
          <a:p>
            <a:fld id="{83F1FC78-DD3D-411E-98AD-7924A3853DA8}" type="slidenum">
              <a:rPr lang="en-US" smtClean="0"/>
              <a:t>1</a:t>
            </a:fld>
            <a:endParaRPr lang="en-US"/>
          </a:p>
        </p:txBody>
      </p:sp>
    </p:spTree>
    <p:extLst>
      <p:ext uri="{BB962C8B-B14F-4D97-AF65-F5344CB8AC3E}">
        <p14:creationId xmlns:p14="http://schemas.microsoft.com/office/powerpoint/2010/main" val="158683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drug crisis must be fought together by the whole nation, uniting U.S. Federal government, state governments, local governments, private sectors, local communities, faith-based organizations, friends and families together.</a:t>
            </a:r>
          </a:p>
        </p:txBody>
      </p:sp>
      <p:sp>
        <p:nvSpPr>
          <p:cNvPr id="4" name="Slide Number Placeholder 3"/>
          <p:cNvSpPr>
            <a:spLocks noGrp="1"/>
          </p:cNvSpPr>
          <p:nvPr>
            <p:ph type="sldNum" sz="quarter" idx="5"/>
          </p:nvPr>
        </p:nvSpPr>
        <p:spPr/>
        <p:txBody>
          <a:bodyPr/>
          <a:lstStyle/>
          <a:p>
            <a:fld id="{83F1FC78-DD3D-411E-98AD-7924A3853DA8}" type="slidenum">
              <a:rPr lang="en-US" smtClean="0"/>
              <a:t>10</a:t>
            </a:fld>
            <a:endParaRPr lang="en-US"/>
          </a:p>
        </p:txBody>
      </p:sp>
    </p:spTree>
    <p:extLst>
      <p:ext uri="{BB962C8B-B14F-4D97-AF65-F5344CB8AC3E}">
        <p14:creationId xmlns:p14="http://schemas.microsoft.com/office/powerpoint/2010/main" val="327455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back from the U.S. government: U.S. Department of Health and Human Services leads the fight with 5-point strategy.  </a:t>
            </a:r>
          </a:p>
        </p:txBody>
      </p:sp>
      <p:sp>
        <p:nvSpPr>
          <p:cNvPr id="4" name="Slide Number Placeholder 3"/>
          <p:cNvSpPr>
            <a:spLocks noGrp="1"/>
          </p:cNvSpPr>
          <p:nvPr>
            <p:ph type="sldNum" sz="quarter" idx="5"/>
          </p:nvPr>
        </p:nvSpPr>
        <p:spPr/>
        <p:txBody>
          <a:bodyPr/>
          <a:lstStyle/>
          <a:p>
            <a:fld id="{83F1FC78-DD3D-411E-98AD-7924A3853DA8}" type="slidenum">
              <a:rPr lang="en-US" smtClean="0"/>
              <a:t>11</a:t>
            </a:fld>
            <a:endParaRPr lang="en-US"/>
          </a:p>
        </p:txBody>
      </p:sp>
    </p:spTree>
    <p:extLst>
      <p:ext uri="{BB962C8B-B14F-4D97-AF65-F5344CB8AC3E}">
        <p14:creationId xmlns:p14="http://schemas.microsoft.com/office/powerpoint/2010/main" val="254745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prevention </a:t>
            </a:r>
            <a:r>
              <a:rPr lang="en-US" b="0" dirty="0"/>
              <a:t>help those who are at risk, while </a:t>
            </a:r>
            <a:r>
              <a:rPr lang="en-US" b="1" dirty="0"/>
              <a:t>better</a:t>
            </a:r>
            <a:r>
              <a:rPr lang="en-US" b="0" dirty="0"/>
              <a:t> </a:t>
            </a:r>
            <a:r>
              <a:rPr lang="en-US" b="1" dirty="0"/>
              <a:t>treatment</a:t>
            </a:r>
            <a:r>
              <a:rPr lang="en-US" b="0" dirty="0"/>
              <a:t> and </a:t>
            </a:r>
            <a:r>
              <a:rPr lang="en-US" b="1" dirty="0"/>
              <a:t>recovery services </a:t>
            </a:r>
            <a:r>
              <a:rPr lang="en-US" b="0" dirty="0"/>
              <a:t>help those who are in need. </a:t>
            </a:r>
            <a:endParaRPr lang="en-US" dirty="0"/>
          </a:p>
          <a:p>
            <a:endParaRPr lang="en-US" dirty="0"/>
          </a:p>
          <a:p>
            <a:r>
              <a:rPr lang="en-US" dirty="0"/>
              <a:t>Substance Abuse and Mental Health Services Administration (SAMHSA) hosts an opioid treatment program directory that is searchable by state.  </a:t>
            </a:r>
            <a:r>
              <a:rPr lang="en-US" b="1" dirty="0"/>
              <a:t>Nothing</a:t>
            </a:r>
            <a:r>
              <a:rPr lang="en-US" dirty="0"/>
              <a:t> in prevention, treatment and recovery services </a:t>
            </a:r>
            <a:r>
              <a:rPr lang="en-US" b="1" dirty="0"/>
              <a:t>makes sense except in the light of </a:t>
            </a:r>
            <a:r>
              <a:rPr lang="en-US" dirty="0"/>
              <a:t>accessibility to patients.  </a:t>
            </a:r>
            <a:r>
              <a:rPr lang="en-US" b="0" dirty="0"/>
              <a:t>In</a:t>
            </a:r>
            <a:r>
              <a:rPr lang="en-US" dirty="0"/>
              <a:t> 2017, Health and Human Services provided over $800 million in grants to support access to opioid-related treatment, prevention, and recovery. </a:t>
            </a:r>
          </a:p>
        </p:txBody>
      </p:sp>
      <p:sp>
        <p:nvSpPr>
          <p:cNvPr id="4" name="Slide Number Placeholder 3"/>
          <p:cNvSpPr>
            <a:spLocks noGrp="1"/>
          </p:cNvSpPr>
          <p:nvPr>
            <p:ph type="sldNum" sz="quarter" idx="5"/>
          </p:nvPr>
        </p:nvSpPr>
        <p:spPr/>
        <p:txBody>
          <a:bodyPr/>
          <a:lstStyle/>
          <a:p>
            <a:fld id="{83F1FC78-DD3D-411E-98AD-7924A3853DA8}" type="slidenum">
              <a:rPr lang="en-US" smtClean="0"/>
              <a:t>12</a:t>
            </a:fld>
            <a:endParaRPr lang="en-US"/>
          </a:p>
        </p:txBody>
      </p:sp>
    </p:spTree>
    <p:extLst>
      <p:ext uri="{BB962C8B-B14F-4D97-AF65-F5344CB8AC3E}">
        <p14:creationId xmlns:p14="http://schemas.microsoft.com/office/powerpoint/2010/main" val="2239087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Better data </a:t>
            </a:r>
            <a:r>
              <a:rPr lang="en-US" dirty="0"/>
              <a:t>helps understand the drug crisis and identify effective strategies for prevention and response efforts.</a:t>
            </a:r>
          </a:p>
          <a:p>
            <a:endParaRPr lang="en-US" dirty="0"/>
          </a:p>
          <a:p>
            <a:r>
              <a:rPr lang="en-US" dirty="0"/>
              <a:t>This graph shows drug overdose death rates by opioid category.  There is a significantly increasing trend from 1999 through 2017 with different rates of change over time, p &lt; 0.05.   There were three waves of rise in opioid overdose deaths.</a:t>
            </a:r>
          </a:p>
          <a:p>
            <a:endParaRPr lang="en-US" dirty="0"/>
          </a:p>
          <a:p>
            <a:r>
              <a:rPr lang="en-US" dirty="0"/>
              <a:t>Wave 1: rise in prescription opioid overdose deaths in 1999.   Wave 2: rise in  heroin overdose deaths in 2010.  Wave 3: rise in synthetic opioid overdose deaths.</a:t>
            </a:r>
          </a:p>
        </p:txBody>
      </p:sp>
      <p:sp>
        <p:nvSpPr>
          <p:cNvPr id="4" name="Slide Number Placeholder 3"/>
          <p:cNvSpPr>
            <a:spLocks noGrp="1"/>
          </p:cNvSpPr>
          <p:nvPr>
            <p:ph type="sldNum" sz="quarter" idx="5"/>
          </p:nvPr>
        </p:nvSpPr>
        <p:spPr/>
        <p:txBody>
          <a:bodyPr/>
          <a:lstStyle/>
          <a:p>
            <a:fld id="{83F1FC78-DD3D-411E-98AD-7924A3853DA8}" type="slidenum">
              <a:rPr lang="en-US" smtClean="0"/>
              <a:t>13</a:t>
            </a:fld>
            <a:endParaRPr lang="en-US"/>
          </a:p>
        </p:txBody>
      </p:sp>
    </p:spTree>
    <p:extLst>
      <p:ext uri="{BB962C8B-B14F-4D97-AF65-F5344CB8AC3E}">
        <p14:creationId xmlns:p14="http://schemas.microsoft.com/office/powerpoint/2010/main" val="423417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data </a:t>
            </a:r>
            <a:r>
              <a:rPr lang="en-US" dirty="0"/>
              <a:t>helps understand where the problem concentrates and the extend of the problem.  Dark blue states have statistically higher drug overdose death rates than U.S. rate.  Light blue states have overdose death rates that are statically the same as U.S. rate.  Green states have statistically lower drug overdose death rates than U.S. rate.</a:t>
            </a:r>
          </a:p>
        </p:txBody>
      </p:sp>
      <p:sp>
        <p:nvSpPr>
          <p:cNvPr id="4" name="Slide Number Placeholder 3"/>
          <p:cNvSpPr>
            <a:spLocks noGrp="1"/>
          </p:cNvSpPr>
          <p:nvPr>
            <p:ph type="sldNum" sz="quarter" idx="5"/>
          </p:nvPr>
        </p:nvSpPr>
        <p:spPr/>
        <p:txBody>
          <a:bodyPr/>
          <a:lstStyle/>
          <a:p>
            <a:fld id="{83F1FC78-DD3D-411E-98AD-7924A3853DA8}" type="slidenum">
              <a:rPr lang="en-US" smtClean="0"/>
              <a:t>14</a:t>
            </a:fld>
            <a:endParaRPr lang="en-US"/>
          </a:p>
        </p:txBody>
      </p:sp>
    </p:spTree>
    <p:extLst>
      <p:ext uri="{BB962C8B-B14F-4D97-AF65-F5344CB8AC3E}">
        <p14:creationId xmlns:p14="http://schemas.microsoft.com/office/powerpoint/2010/main" val="308159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pain management </a:t>
            </a:r>
            <a:r>
              <a:rPr lang="en-US" dirty="0"/>
              <a:t>starts with knowing your options.  The U.S. Department of Health and Human Services provide links to promote public education, helping the public to find pain management options.  Pain medication is only one of the many options.  Patients and doctors</a:t>
            </a:r>
          </a:p>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15</a:t>
            </a:fld>
            <a:endParaRPr lang="en-US"/>
          </a:p>
        </p:txBody>
      </p:sp>
    </p:spTree>
    <p:extLst>
      <p:ext uri="{BB962C8B-B14F-4D97-AF65-F5344CB8AC3E}">
        <p14:creationId xmlns:p14="http://schemas.microsoft.com/office/powerpoint/2010/main" val="1150664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targeting of overdose reversing drugs </a:t>
            </a:r>
            <a:r>
              <a:rPr lang="en-US" dirty="0"/>
              <a:t>helps save lives at the time of overdose.  There are three different ways of administering overdose reversing drugs: intranasal spray, intramuscular injection, intravenous injection.  Some local governments and communities even provide the public with free overdose reversing drug kits.</a:t>
            </a:r>
          </a:p>
        </p:txBody>
      </p:sp>
      <p:sp>
        <p:nvSpPr>
          <p:cNvPr id="4" name="Slide Number Placeholder 3"/>
          <p:cNvSpPr>
            <a:spLocks noGrp="1"/>
          </p:cNvSpPr>
          <p:nvPr>
            <p:ph type="sldNum" sz="quarter" idx="5"/>
          </p:nvPr>
        </p:nvSpPr>
        <p:spPr/>
        <p:txBody>
          <a:bodyPr/>
          <a:lstStyle/>
          <a:p>
            <a:fld id="{83F1FC78-DD3D-411E-98AD-7924A3853DA8}" type="slidenum">
              <a:rPr lang="en-US" smtClean="0"/>
              <a:t>16</a:t>
            </a:fld>
            <a:endParaRPr lang="en-US"/>
          </a:p>
        </p:txBody>
      </p:sp>
    </p:spTree>
    <p:extLst>
      <p:ext uri="{BB962C8B-B14F-4D97-AF65-F5344CB8AC3E}">
        <p14:creationId xmlns:p14="http://schemas.microsoft.com/office/powerpoint/2010/main" val="211784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Better research </a:t>
            </a:r>
            <a:r>
              <a:rPr lang="en-US" dirty="0"/>
              <a:t>helps find effective treatments.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ClinicalTrials.gov is a database of privately and publicly funded clinical studies conducted around the world.  You may find a study by status, condition or disease, intervention method, country, etc.  </a:t>
            </a:r>
            <a:r>
              <a:rPr lang="en-US" dirty="0"/>
              <a:t>The table shows search results of clinical trials for opioid-related disorder. </a:t>
            </a:r>
          </a:p>
          <a:p>
            <a:endParaRPr lang="en-US" dirty="0"/>
          </a:p>
          <a:p>
            <a:r>
              <a:rPr lang="en-US" dirty="0"/>
              <a:t>Reference: </a:t>
            </a:r>
            <a:r>
              <a:rPr lang="en-US" dirty="0">
                <a:hlinkClick r:id="rId3"/>
              </a:rPr>
              <a:t>https://clinicaltrials.gov/</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17</a:t>
            </a:fld>
            <a:endParaRPr lang="en-US"/>
          </a:p>
        </p:txBody>
      </p:sp>
    </p:spTree>
    <p:extLst>
      <p:ext uri="{BB962C8B-B14F-4D97-AF65-F5344CB8AC3E}">
        <p14:creationId xmlns:p14="http://schemas.microsoft.com/office/powerpoint/2010/main" val="899454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research: </a:t>
            </a:r>
            <a:r>
              <a:rPr lang="en-US" dirty="0"/>
              <a:t>In U.S. alone, there are 459 clinical studies for opioid-related disorders.  </a:t>
            </a:r>
          </a:p>
          <a:p>
            <a:endParaRPr lang="en-US" dirty="0"/>
          </a:p>
          <a:p>
            <a:r>
              <a:rPr lang="en-US" dirty="0"/>
              <a:t>Reference: </a:t>
            </a:r>
            <a:r>
              <a:rPr lang="en-US" dirty="0">
                <a:hlinkClick r:id="rId3"/>
              </a:rPr>
              <a:t>https://clinicaltrials.gov/ct2/results?cond=%22Opioid-Related+Disorders%22</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18</a:t>
            </a:fld>
            <a:endParaRPr lang="en-US"/>
          </a:p>
        </p:txBody>
      </p:sp>
    </p:spTree>
    <p:extLst>
      <p:ext uri="{BB962C8B-B14F-4D97-AF65-F5344CB8AC3E}">
        <p14:creationId xmlns:p14="http://schemas.microsoft.com/office/powerpoint/2010/main" val="2468452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works better than effective partnerships among multi-sectors: faith-based organizations, communities, evidence-based researches that put together client perspectives, clinical expertise and external scientific evidence.</a:t>
            </a:r>
          </a:p>
        </p:txBody>
      </p:sp>
      <p:sp>
        <p:nvSpPr>
          <p:cNvPr id="4" name="Slide Number Placeholder 3"/>
          <p:cNvSpPr>
            <a:spLocks noGrp="1"/>
          </p:cNvSpPr>
          <p:nvPr>
            <p:ph type="sldNum" sz="quarter" idx="5"/>
          </p:nvPr>
        </p:nvSpPr>
        <p:spPr/>
        <p:txBody>
          <a:bodyPr/>
          <a:lstStyle/>
          <a:p>
            <a:fld id="{83F1FC78-DD3D-411E-98AD-7924A3853DA8}" type="slidenum">
              <a:rPr lang="en-US" smtClean="0"/>
              <a:t>19</a:t>
            </a:fld>
            <a:endParaRPr lang="en-US"/>
          </a:p>
        </p:txBody>
      </p:sp>
    </p:spTree>
    <p:extLst>
      <p:ext uri="{BB962C8B-B14F-4D97-AF65-F5344CB8AC3E}">
        <p14:creationId xmlns:p14="http://schemas.microsoft.com/office/powerpoint/2010/main" val="11643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battle started with Gary </a:t>
            </a:r>
            <a:r>
              <a:rPr lang="en-US" b="1" dirty="0"/>
              <a:t>but</a:t>
            </a:r>
            <a:r>
              <a:rPr lang="en-US" dirty="0"/>
              <a:t> ended with his mother mourning for her loss.  Gary was just 28 when he died of drug overdose.  </a:t>
            </a:r>
            <a:endParaRPr lang="en-US" b="1" dirty="0"/>
          </a:p>
        </p:txBody>
      </p:sp>
      <p:sp>
        <p:nvSpPr>
          <p:cNvPr id="4" name="Slide Number Placeholder 3"/>
          <p:cNvSpPr>
            <a:spLocks noGrp="1"/>
          </p:cNvSpPr>
          <p:nvPr>
            <p:ph type="sldNum" sz="quarter" idx="5"/>
          </p:nvPr>
        </p:nvSpPr>
        <p:spPr/>
        <p:txBody>
          <a:bodyPr/>
          <a:lstStyle/>
          <a:p>
            <a:fld id="{83F1FC78-DD3D-411E-98AD-7924A3853DA8}" type="slidenum">
              <a:rPr lang="en-US" smtClean="0"/>
              <a:t>2</a:t>
            </a:fld>
            <a:endParaRPr lang="en-US"/>
          </a:p>
        </p:txBody>
      </p:sp>
    </p:spTree>
    <p:extLst>
      <p:ext uri="{BB962C8B-B14F-4D97-AF65-F5344CB8AC3E}">
        <p14:creationId xmlns:p14="http://schemas.microsoft.com/office/powerpoint/2010/main" val="1452704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Partnerships among three county governments in Oregon.  And a hope network created by mother of Steve </a:t>
            </a:r>
            <a:r>
              <a:rPr lang="en-US" dirty="0" err="1"/>
              <a:t>Rummler</a:t>
            </a:r>
            <a:r>
              <a:rPr lang="en-US" dirty="0"/>
              <a:t> who died of drug overdose to “Raise Awareness, Educate Prescribers, Prevent Overdose”.</a:t>
            </a:r>
          </a:p>
        </p:txBody>
      </p:sp>
      <p:sp>
        <p:nvSpPr>
          <p:cNvPr id="4" name="Slide Number Placeholder 3"/>
          <p:cNvSpPr>
            <a:spLocks noGrp="1"/>
          </p:cNvSpPr>
          <p:nvPr>
            <p:ph type="sldNum" sz="quarter" idx="5"/>
          </p:nvPr>
        </p:nvSpPr>
        <p:spPr/>
        <p:txBody>
          <a:bodyPr/>
          <a:lstStyle/>
          <a:p>
            <a:fld id="{83F1FC78-DD3D-411E-98AD-7924A3853DA8}" type="slidenum">
              <a:rPr lang="en-US" smtClean="0"/>
              <a:t>20</a:t>
            </a:fld>
            <a:endParaRPr lang="en-US"/>
          </a:p>
        </p:txBody>
      </p:sp>
    </p:spTree>
    <p:extLst>
      <p:ext uri="{BB962C8B-B14F-4D97-AF65-F5344CB8AC3E}">
        <p14:creationId xmlns:p14="http://schemas.microsoft.com/office/powerpoint/2010/main" val="4253868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21</a:t>
            </a:fld>
            <a:endParaRPr lang="en-US"/>
          </a:p>
        </p:txBody>
      </p:sp>
    </p:spTree>
    <p:extLst>
      <p:ext uri="{BB962C8B-B14F-4D97-AF65-F5344CB8AC3E}">
        <p14:creationId xmlns:p14="http://schemas.microsoft.com/office/powerpoint/2010/main" val="219167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makes America stronger and brings more awareness than the voices of people and families who are fighting the battle together.  Together, America is stronger to fight this battle of one!</a:t>
            </a:r>
          </a:p>
        </p:txBody>
      </p:sp>
      <p:sp>
        <p:nvSpPr>
          <p:cNvPr id="4" name="Slide Number Placeholder 3"/>
          <p:cNvSpPr>
            <a:spLocks noGrp="1"/>
          </p:cNvSpPr>
          <p:nvPr>
            <p:ph type="sldNum" sz="quarter" idx="5"/>
          </p:nvPr>
        </p:nvSpPr>
        <p:spPr/>
        <p:txBody>
          <a:bodyPr/>
          <a:lstStyle/>
          <a:p>
            <a:fld id="{83F1FC78-DD3D-411E-98AD-7924A3853DA8}" type="slidenum">
              <a:rPr lang="en-US" smtClean="0"/>
              <a:t>22</a:t>
            </a:fld>
            <a:endParaRPr lang="en-US"/>
          </a:p>
        </p:txBody>
      </p:sp>
    </p:spTree>
    <p:extLst>
      <p:ext uri="{BB962C8B-B14F-4D97-AF65-F5344CB8AC3E}">
        <p14:creationId xmlns:p14="http://schemas.microsoft.com/office/powerpoint/2010/main" val="1961498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DSSA-5301-Communicating Data Stories, Summer 2019</a:t>
            </a:r>
          </a:p>
        </p:txBody>
      </p:sp>
      <p:sp>
        <p:nvSpPr>
          <p:cNvPr id="4" name="Slide Number Placeholder 3"/>
          <p:cNvSpPr>
            <a:spLocks noGrp="1"/>
          </p:cNvSpPr>
          <p:nvPr>
            <p:ph type="sldNum" sz="quarter" idx="5"/>
          </p:nvPr>
        </p:nvSpPr>
        <p:spPr/>
        <p:txBody>
          <a:bodyPr/>
          <a:lstStyle/>
          <a:p>
            <a:fld id="{83F1FC78-DD3D-411E-98AD-7924A3853DA8}" type="slidenum">
              <a:rPr lang="en-US" smtClean="0"/>
              <a:t>23</a:t>
            </a:fld>
            <a:endParaRPr lang="en-US"/>
          </a:p>
        </p:txBody>
      </p:sp>
    </p:spTree>
    <p:extLst>
      <p:ext uri="{BB962C8B-B14F-4D97-AF65-F5344CB8AC3E}">
        <p14:creationId xmlns:p14="http://schemas.microsoft.com/office/powerpoint/2010/main" val="52744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the problem:</a:t>
            </a:r>
          </a:p>
          <a:p>
            <a:endParaRPr lang="en-US" b="1" dirty="0"/>
          </a:p>
          <a:p>
            <a:r>
              <a:rPr lang="en-US" b="1" dirty="0"/>
              <a:t>Some say </a:t>
            </a:r>
            <a:r>
              <a:rPr lang="en-US" b="0" dirty="0"/>
              <a:t>that it is only certain people’s problems. Certain stereotypes.</a:t>
            </a:r>
          </a:p>
          <a:p>
            <a:endParaRPr lang="en-US" b="0" dirty="0"/>
          </a:p>
          <a:p>
            <a:r>
              <a:rPr lang="en-US" b="1" dirty="0"/>
              <a:t>But </a:t>
            </a:r>
            <a:r>
              <a:rPr lang="en-US" b="0" dirty="0"/>
              <a:t>Gary’s mother recalled: her son loved outdoor, played music, loved going to concerts, loved helping others, and did well in school.  He was a phenomenal artist.  He played baseball, hockey, soccer and football.  He was a boy scout.   He did all those typical things.  He was a typical kid from the suburbs. </a:t>
            </a:r>
          </a:p>
          <a:p>
            <a:endParaRPr lang="en-US" b="0" dirty="0"/>
          </a:p>
          <a:p>
            <a:r>
              <a:rPr lang="en-US" b="0" dirty="0"/>
              <a:t>Garry’s mother is puzzled with lots of questions: “Did I ever in my wildest nightmare think that my bright, three-year-old kid that was the happiest … he was good in school … Did I ever think that my son’s going to grow up to be a heroin addict.  Did he ever think that?”  You probably say, “Nah, that won’t happen to me or my family.” Gary’s mother had to admit that you can’t ever say that it can’t be my child … Because it can be.  No one wants to live that wrenching every day, wondering, “Is this going to be the day that I get the phone call?”</a:t>
            </a:r>
          </a:p>
          <a:p>
            <a:endParaRPr lang="en-US" b="0" dirty="0"/>
          </a:p>
          <a:p>
            <a:r>
              <a:rPr lang="en-US" b="1" dirty="0"/>
              <a:t>In fact</a:t>
            </a:r>
            <a:r>
              <a:rPr lang="en-US" b="0" dirty="0"/>
              <a:t>, studies show that</a:t>
            </a:r>
            <a:r>
              <a:rPr lang="en-US" b="1" dirty="0"/>
              <a:t> </a:t>
            </a:r>
            <a:r>
              <a:rPr lang="en-US" b="0" dirty="0"/>
              <a:t>drugs do not discriminate against anyone and consume all sorts of victims.  People of any age, races, gender, social classes may fall victims.  You know somebody directly or indirectly who has drug problems or who knows someone who is struggling to get cleaned.</a:t>
            </a:r>
          </a:p>
          <a:p>
            <a:endParaRPr lang="en-US" b="0" dirty="0"/>
          </a:p>
          <a:p>
            <a:r>
              <a:rPr lang="en-US" b="0" dirty="0"/>
              <a:t>Reference:  </a:t>
            </a:r>
            <a:r>
              <a:rPr lang="en-US" sz="1200" b="0" i="0" u="sng" strike="noStrike" kern="1200" dirty="0">
                <a:solidFill>
                  <a:schemeClr val="tx1"/>
                </a:solidFill>
                <a:effectLst/>
                <a:latin typeface="+mn-lt"/>
                <a:ea typeface="+mn-ea"/>
                <a:cs typeface="+mn-cs"/>
                <a:hlinkClick r:id="rId3"/>
              </a:rPr>
              <a:t>https://www.youtube.com/watch?v=J463w4pck74</a:t>
            </a:r>
            <a:r>
              <a:rPr lang="en-US" dirty="0"/>
              <a:t> </a:t>
            </a:r>
          </a:p>
        </p:txBody>
      </p:sp>
      <p:sp>
        <p:nvSpPr>
          <p:cNvPr id="4" name="Slide Number Placeholder 3"/>
          <p:cNvSpPr>
            <a:spLocks noGrp="1"/>
          </p:cNvSpPr>
          <p:nvPr>
            <p:ph type="sldNum" sz="quarter" idx="5"/>
          </p:nvPr>
        </p:nvSpPr>
        <p:spPr/>
        <p:txBody>
          <a:bodyPr/>
          <a:lstStyle/>
          <a:p>
            <a:fld id="{83F1FC78-DD3D-411E-98AD-7924A3853DA8}" type="slidenum">
              <a:rPr lang="en-US" smtClean="0"/>
              <a:t>3</a:t>
            </a:fld>
            <a:endParaRPr lang="en-US"/>
          </a:p>
        </p:txBody>
      </p:sp>
    </p:spTree>
    <p:extLst>
      <p:ext uri="{BB962C8B-B14F-4D97-AF65-F5344CB8AC3E}">
        <p14:creationId xmlns:p14="http://schemas.microsoft.com/office/powerpoint/2010/main" val="136817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local call center deals with one emergency at a time … </a:t>
            </a:r>
            <a:r>
              <a:rPr lang="en-US" b="1" dirty="0"/>
              <a:t>and </a:t>
            </a:r>
            <a:r>
              <a:rPr lang="en-US" b="0" dirty="0"/>
              <a:t>they send out medical teams </a:t>
            </a:r>
            <a:r>
              <a:rPr lang="en-US" dirty="0"/>
              <a:t>with urgency to save lives.  </a:t>
            </a:r>
            <a:r>
              <a:rPr lang="en-US" b="1" u="none" dirty="0"/>
              <a:t>But</a:t>
            </a:r>
            <a:r>
              <a:rPr lang="en-US" b="0" u="none" dirty="0"/>
              <a:t> too frequently, theses calls did not have a happy ending.</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Reference:  </a:t>
            </a:r>
            <a:r>
              <a:rPr lang="en-US" sz="1200" b="0" i="0" u="sng" strike="noStrike" kern="1200" dirty="0">
                <a:solidFill>
                  <a:schemeClr val="tx1"/>
                </a:solidFill>
                <a:effectLst/>
                <a:latin typeface="+mn-lt"/>
                <a:ea typeface="+mn-ea"/>
                <a:cs typeface="+mn-cs"/>
                <a:hlinkClick r:id="rId3"/>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4</a:t>
            </a:fld>
            <a:endParaRPr lang="en-US"/>
          </a:p>
        </p:txBody>
      </p:sp>
    </p:spTree>
    <p:extLst>
      <p:ext uri="{BB962C8B-B14F-4D97-AF65-F5344CB8AC3E}">
        <p14:creationId xmlns:p14="http://schemas.microsoft.com/office/powerpoint/2010/main" val="351146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 teams rushed to homes and to the streets </a:t>
            </a:r>
            <a:r>
              <a:rPr lang="en-US" b="1" dirty="0"/>
              <a:t>and</a:t>
            </a:r>
            <a:r>
              <a:rPr lang="en-US" b="0" dirty="0"/>
              <a:t> lives are saved when Naloxone is administered at the time of overdose as an antidote to opioids.  </a:t>
            </a:r>
            <a:r>
              <a:rPr lang="en-US" b="1" dirty="0"/>
              <a:t>But</a:t>
            </a:r>
            <a:r>
              <a:rPr lang="en-US" b="0" dirty="0"/>
              <a:t> people whose lives are saved have trouble breaking free from the dependence.  </a:t>
            </a:r>
            <a:r>
              <a:rPr lang="en-US" b="1" dirty="0"/>
              <a:t>Therefore</a:t>
            </a:r>
            <a:r>
              <a:rPr lang="en-US" dirty="0"/>
              <a:t>, call</a:t>
            </a:r>
            <a:r>
              <a:rPr lang="en-US" b="1" dirty="0"/>
              <a:t> </a:t>
            </a:r>
            <a:r>
              <a:rPr lang="en-US" dirty="0"/>
              <a:t>centers keep sending medical services to the same people  confront </a:t>
            </a:r>
            <a:r>
              <a:rPr lang="en-US" b="1" dirty="0"/>
              <a:t>but </a:t>
            </a:r>
            <a:r>
              <a:rPr lang="en-US" b="0" dirty="0"/>
              <a:t>failed to address the</a:t>
            </a:r>
            <a:r>
              <a:rPr lang="en-US" dirty="0"/>
              <a:t> root of the problem </a:t>
            </a:r>
            <a:r>
              <a:rPr lang="en-US" b="1" dirty="0"/>
              <a:t>while </a:t>
            </a:r>
            <a:r>
              <a:rPr lang="en-US" b="0" dirty="0"/>
              <a:t>death rates keep rising from 1999 through 2017.  </a:t>
            </a:r>
            <a:r>
              <a:rPr lang="en-US" dirty="0"/>
              <a:t>There is a significant increasing trend from 1999 through 2017 with different rates of change over time, p &lt; 0.05.  Male death rates are consistently significantly higher than female rates for all years, p &lt; 0.05.</a:t>
            </a:r>
          </a:p>
          <a:p>
            <a:br>
              <a:rPr lang="en-US" dirty="0"/>
            </a:br>
            <a:r>
              <a:rPr lang="en-US" dirty="0"/>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https://www.cdc.gov/nchs/products/databriefs/db329.htm</a:t>
            </a:r>
            <a:r>
              <a:rPr lang="en-US" dirty="0"/>
              <a:t> (CDC data brief: “</a:t>
            </a:r>
            <a:r>
              <a:rPr lang="en-US" sz="1200" b="0" i="0" kern="1200" dirty="0">
                <a:solidFill>
                  <a:schemeClr val="tx1"/>
                </a:solidFill>
                <a:effectLst/>
                <a:latin typeface="+mn-lt"/>
                <a:ea typeface="+mn-ea"/>
                <a:cs typeface="+mn-cs"/>
              </a:rPr>
              <a:t>Drug Overdose Deaths in the United States, 1999–2017”, NCHS Data Brief No. 329, November 2018)</a:t>
            </a:r>
            <a:endParaRPr lang="en-US" dirty="0"/>
          </a:p>
          <a:p>
            <a:endParaRPr lang="en-US" dirty="0"/>
          </a:p>
          <a:p>
            <a:r>
              <a:rPr lang="en-US" sz="1200" b="0" i="0" u="sng" strike="noStrike" kern="1200" dirty="0">
                <a:solidFill>
                  <a:schemeClr val="tx1"/>
                </a:solidFill>
                <a:effectLst/>
                <a:latin typeface="+mn-lt"/>
                <a:ea typeface="+mn-ea"/>
                <a:cs typeface="+mn-cs"/>
                <a:hlinkClick r:id="rId4"/>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a:p>
            <a:endParaRPr lang="en-US" dirty="0"/>
          </a:p>
          <a:p>
            <a:r>
              <a:rPr lang="en-US" dirty="0">
                <a:hlinkClick r:id="rId5"/>
              </a:rPr>
              <a:t>https://ldi.upenn.edu/brief/expanding-access-naloxone-review-distribution-strategies</a:t>
            </a:r>
            <a:r>
              <a:rPr lang="en-US" dirty="0"/>
              <a:t> (“Expanding Access to Naloxone: A Review of Distribution Strategies”)</a:t>
            </a:r>
          </a:p>
        </p:txBody>
      </p:sp>
      <p:sp>
        <p:nvSpPr>
          <p:cNvPr id="4" name="Slide Number Placeholder 3"/>
          <p:cNvSpPr>
            <a:spLocks noGrp="1"/>
          </p:cNvSpPr>
          <p:nvPr>
            <p:ph type="sldNum" sz="quarter" idx="5"/>
          </p:nvPr>
        </p:nvSpPr>
        <p:spPr/>
        <p:txBody>
          <a:bodyPr/>
          <a:lstStyle/>
          <a:p>
            <a:fld id="{83F1FC78-DD3D-411E-98AD-7924A3853DA8}" type="slidenum">
              <a:rPr lang="en-US" smtClean="0"/>
              <a:t>5</a:t>
            </a:fld>
            <a:endParaRPr lang="en-US"/>
          </a:p>
        </p:txBody>
      </p:sp>
    </p:spTree>
    <p:extLst>
      <p:ext uri="{BB962C8B-B14F-4D97-AF65-F5344CB8AC3E}">
        <p14:creationId xmlns:p14="http://schemas.microsoft.com/office/powerpoint/2010/main" val="382699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Some people made it to the emergency rooms, </a:t>
            </a:r>
            <a:r>
              <a:rPr lang="en-US" b="1" dirty="0"/>
              <a:t>but </a:t>
            </a:r>
            <a:r>
              <a:rPr lang="en-US" b="0" dirty="0"/>
              <a:t>the death rates continue to rise from 1999 through 2017.  2017 rates were significantly higher for age groups 25-34, 35-44 and 45-54 than for age groups 15-24, 55-64 and 65 and over, with p &lt; 0.05.   </a:t>
            </a:r>
            <a:r>
              <a:rPr lang="en-US" b="1" dirty="0"/>
              <a:t>Therefore, </a:t>
            </a:r>
            <a:r>
              <a:rPr lang="en-US" b="0" dirty="0"/>
              <a:t>more and more people tell sad stories of losing their loved ones to drug overdose. </a:t>
            </a:r>
          </a:p>
          <a:p>
            <a:endParaRPr lang="en-US" dirty="0"/>
          </a:p>
          <a:p>
            <a:r>
              <a:rPr lang="en-US" dirty="0"/>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https://www.cdc.gov/nchs/products/databriefs/db329.htm</a:t>
            </a:r>
            <a:r>
              <a:rPr lang="en-US" dirty="0"/>
              <a:t> (CDC data brief: “</a:t>
            </a:r>
            <a:r>
              <a:rPr lang="en-US" sz="1200" b="0" i="0" kern="1200" dirty="0">
                <a:solidFill>
                  <a:schemeClr val="tx1"/>
                </a:solidFill>
                <a:effectLst/>
                <a:latin typeface="+mn-lt"/>
                <a:ea typeface="+mn-ea"/>
                <a:cs typeface="+mn-cs"/>
              </a:rPr>
              <a:t>Drug Overdose Deaths in the United States, 1999–2017”, NCHS Data Brief No. 329, November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strike="noStrike" kern="1200" dirty="0">
                <a:solidFill>
                  <a:schemeClr val="tx1"/>
                </a:solidFill>
                <a:effectLst/>
                <a:latin typeface="+mn-lt"/>
                <a:ea typeface="+mn-ea"/>
                <a:cs typeface="+mn-cs"/>
                <a:hlinkClick r:id="rId4"/>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p:txBody>
      </p:sp>
      <p:sp>
        <p:nvSpPr>
          <p:cNvPr id="4" name="Slide Number Placeholder 3"/>
          <p:cNvSpPr>
            <a:spLocks noGrp="1"/>
          </p:cNvSpPr>
          <p:nvPr>
            <p:ph type="sldNum" sz="quarter" idx="5"/>
          </p:nvPr>
        </p:nvSpPr>
        <p:spPr/>
        <p:txBody>
          <a:bodyPr/>
          <a:lstStyle/>
          <a:p>
            <a:fld id="{83F1FC78-DD3D-411E-98AD-7924A3853DA8}" type="slidenum">
              <a:rPr lang="en-US" smtClean="0"/>
              <a:t>6</a:t>
            </a:fld>
            <a:endParaRPr lang="en-US"/>
          </a:p>
        </p:txBody>
      </p:sp>
    </p:spTree>
    <p:extLst>
      <p:ext uri="{BB962C8B-B14F-4D97-AF65-F5344CB8AC3E}">
        <p14:creationId xmlns:p14="http://schemas.microsoft.com/office/powerpoint/2010/main" val="145987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people’s stories are not just a data point that makes up part of the graphs in the last two slides. They all went through immense struggles trying to get cleaned but failed. </a:t>
            </a:r>
            <a:r>
              <a:rPr lang="en-US" b="1" dirty="0"/>
              <a:t>But </a:t>
            </a:r>
            <a:r>
              <a:rPr lang="en-US" b="0" dirty="0"/>
              <a:t>they are not the only who were hurt.  Their friends and families and, even, their community, the society and the nation suffer.  </a:t>
            </a:r>
          </a:p>
          <a:p>
            <a:endParaRPr lang="en-US" b="0" dirty="0"/>
          </a:p>
          <a:p>
            <a:r>
              <a:rPr lang="en-US" b="1" dirty="0"/>
              <a:t>Therefore the question is: </a:t>
            </a:r>
            <a:r>
              <a:rPr lang="en-US" b="0" dirty="0"/>
              <a:t>What can be done to combat the drug crisis?</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7</a:t>
            </a:fld>
            <a:endParaRPr lang="en-US"/>
          </a:p>
        </p:txBody>
      </p:sp>
    </p:spTree>
    <p:extLst>
      <p:ext uri="{BB962C8B-B14F-4D97-AF65-F5344CB8AC3E}">
        <p14:creationId xmlns:p14="http://schemas.microsoft.com/office/powerpoint/2010/main" val="271611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one success story:</a:t>
            </a:r>
          </a:p>
          <a:p>
            <a:endParaRPr lang="en-US" dirty="0"/>
          </a:p>
          <a:p>
            <a:r>
              <a:rPr lang="en-US" dirty="0"/>
              <a:t>Randi was blessed to have recovered.  She told her story, trying to help others fight their battles.  Her doctor prescribed her pain pills for temporary relief to her physical pain, </a:t>
            </a:r>
            <a:r>
              <a:rPr lang="en-US" b="1" dirty="0"/>
              <a:t>but</a:t>
            </a:r>
            <a:r>
              <a:rPr lang="en-US" b="0" dirty="0"/>
              <a:t> the pills</a:t>
            </a:r>
            <a:r>
              <a:rPr lang="en-US" b="1" dirty="0"/>
              <a:t> </a:t>
            </a:r>
            <a:r>
              <a:rPr lang="en-US" dirty="0"/>
              <a:t>quickly took over her life </a:t>
            </a:r>
            <a:r>
              <a:rPr lang="en-US" b="0" dirty="0"/>
              <a:t>and caused her</a:t>
            </a:r>
            <a:r>
              <a:rPr lang="en-US" dirty="0"/>
              <a:t> emotional and mental pain.  She became physically dependent on the pills </a:t>
            </a:r>
            <a:r>
              <a:rPr lang="en-US" b="1" dirty="0"/>
              <a:t>and </a:t>
            </a:r>
            <a:r>
              <a:rPr lang="en-US" b="0" dirty="0"/>
              <a:t>started</a:t>
            </a:r>
            <a:r>
              <a:rPr lang="en-US" dirty="0"/>
              <a:t> to steal, lie and do anything to get them, just to avoid withdrawal symptoms to survive.  </a:t>
            </a:r>
            <a:r>
              <a:rPr lang="en-US" b="1" dirty="0"/>
              <a:t>But </a:t>
            </a:r>
            <a:r>
              <a:rPr lang="en-US" b="0" dirty="0"/>
              <a:t>surviving did not make her problem go away.  </a:t>
            </a:r>
            <a:r>
              <a:rPr lang="en-US" dirty="0"/>
              <a:t>She recalled that she lost self values, her morals, her job, friends, families, her house, and a chance to become a nurse.  </a:t>
            </a:r>
            <a:r>
              <a:rPr lang="en-US" b="1" dirty="0"/>
              <a:t>And </a:t>
            </a:r>
            <a:r>
              <a:rPr lang="en-US" b="0" dirty="0"/>
              <a:t>s</a:t>
            </a:r>
            <a:r>
              <a:rPr lang="en-US" dirty="0"/>
              <a:t>he became homeless, carless and even shoeless at one point.  Eventually, she ended up in jail.  </a:t>
            </a:r>
            <a:r>
              <a:rPr lang="en-US" b="1" dirty="0"/>
              <a:t>But </a:t>
            </a:r>
            <a:r>
              <a:rPr lang="en-US" b="0" dirty="0"/>
              <a:t>to her jail time </a:t>
            </a:r>
            <a:r>
              <a:rPr lang="en-US" dirty="0"/>
              <a:t>gave her relief that she did not need to degrade herself or cover up her problems anymore.  </a:t>
            </a:r>
            <a:r>
              <a:rPr lang="en-US" b="1" dirty="0"/>
              <a:t>Therefore, </a:t>
            </a:r>
            <a:r>
              <a:rPr lang="en-US" b="0" dirty="0"/>
              <a:t>she was </a:t>
            </a:r>
            <a:r>
              <a:rPr lang="en-US" dirty="0"/>
              <a:t>forced to seek help and turned her life around.  </a:t>
            </a:r>
          </a:p>
          <a:p>
            <a:endParaRPr lang="en-US" dirty="0"/>
          </a:p>
          <a:p>
            <a:r>
              <a:rPr lang="en-US" dirty="0"/>
              <a:t>Randi got into a treatment program, recovered and stayed cleaned.   She re-claimed that she is a sister, an aunt, a girlfriend, a daughter, a step-mother, a recovery mentor, peer support specialist and a sponsor.  She wants to help those who are struggling with drug addiction. </a:t>
            </a:r>
          </a:p>
          <a:p>
            <a:endParaRPr lang="en-US" dirty="0"/>
          </a:p>
          <a:p>
            <a:r>
              <a:rPr lang="en-US" b="1" dirty="0"/>
              <a:t>But </a:t>
            </a:r>
            <a:r>
              <a:rPr lang="en-US" b="0" dirty="0"/>
              <a:t>she </a:t>
            </a:r>
            <a:r>
              <a:rPr lang="en-US" dirty="0"/>
              <a:t>was devastated that her brother lost his battle.  Her message of hope to others: admit that you have a problem and ask for help.  Help is out there.   You are not alone, Others can walk with you.  Message to others: do not judge.  </a:t>
            </a:r>
          </a:p>
          <a:p>
            <a:endParaRPr lang="en-US" dirty="0"/>
          </a:p>
          <a:p>
            <a:r>
              <a:rPr lang="en-US" dirty="0"/>
              <a:t>Drug Crisis is not a one person’s battle.  It is a battle to be won by many together.  </a:t>
            </a:r>
          </a:p>
          <a:p>
            <a:endParaRPr lang="en-US" dirty="0"/>
          </a:p>
          <a:p>
            <a:r>
              <a:rPr lang="en-US" dirty="0"/>
              <a:t>Reference:  </a:t>
            </a:r>
            <a:r>
              <a:rPr lang="en-US" sz="1200" b="0" i="0" u="sng" strike="noStrike" kern="1200" dirty="0">
                <a:solidFill>
                  <a:schemeClr val="tx1"/>
                </a:solidFill>
                <a:effectLst/>
                <a:latin typeface="+mn-lt"/>
                <a:ea typeface="+mn-ea"/>
                <a:cs typeface="+mn-cs"/>
                <a:hlinkClick r:id="rId3"/>
              </a:rPr>
              <a:t>https://www.youtube.com/watch?v=Plvg8zuOvHE</a:t>
            </a:r>
            <a:r>
              <a:rPr lang="en-US" dirty="0"/>
              <a:t> (“Addicted to Pain Pills: Randi’s Story”)</a:t>
            </a:r>
          </a:p>
        </p:txBody>
      </p:sp>
      <p:sp>
        <p:nvSpPr>
          <p:cNvPr id="4" name="Slide Number Placeholder 3"/>
          <p:cNvSpPr>
            <a:spLocks noGrp="1"/>
          </p:cNvSpPr>
          <p:nvPr>
            <p:ph type="sldNum" sz="quarter" idx="5"/>
          </p:nvPr>
        </p:nvSpPr>
        <p:spPr/>
        <p:txBody>
          <a:bodyPr/>
          <a:lstStyle/>
          <a:p>
            <a:fld id="{83F1FC78-DD3D-411E-98AD-7924A3853DA8}" type="slidenum">
              <a:rPr lang="en-US" smtClean="0"/>
              <a:t>8</a:t>
            </a:fld>
            <a:endParaRPr lang="en-US"/>
          </a:p>
        </p:txBody>
      </p:sp>
    </p:spTree>
    <p:extLst>
      <p:ext uri="{BB962C8B-B14F-4D97-AF65-F5344CB8AC3E}">
        <p14:creationId xmlns:p14="http://schemas.microsoft.com/office/powerpoint/2010/main" val="323288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Drug problems affect </a:t>
            </a:r>
            <a:r>
              <a:rPr lang="en-US" b="1" dirty="0"/>
              <a:t>not only </a:t>
            </a:r>
            <a:r>
              <a:rPr lang="en-US" b="0" dirty="0"/>
              <a:t>affect </a:t>
            </a:r>
            <a:r>
              <a:rPr lang="en-US" dirty="0"/>
              <a:t>the lives of the individuals who are addicted, </a:t>
            </a:r>
            <a:r>
              <a:rPr lang="en-US" b="1" dirty="0"/>
              <a:t>but also </a:t>
            </a:r>
            <a:r>
              <a:rPr lang="en-US" b="0" dirty="0"/>
              <a:t>p</a:t>
            </a:r>
            <a:r>
              <a:rPr lang="en-US" dirty="0"/>
              <a:t>eople around them, even innocent babies.   Opioid use during pregnancy can result in drug withdrawal syndrome in newborns, called </a:t>
            </a:r>
            <a:r>
              <a:rPr lang="en-US" sz="1200" b="0" i="0" kern="1200" dirty="0">
                <a:solidFill>
                  <a:schemeClr val="tx1"/>
                </a:solidFill>
                <a:effectLst/>
                <a:latin typeface="+mn-lt"/>
                <a:ea typeface="+mn-ea"/>
                <a:cs typeface="+mn-cs"/>
              </a:rPr>
              <a:t>neonatal abstinence syndrome, or neonatal opioid withdrawal syndrome (NAS or NOWS).   The graphs show rising birth rates and hospital costs for treatment of NAS/NOWS.  32,000 babies were born in 2014 with NAS/NOWS.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a:t>
            </a:r>
            <a:r>
              <a:rPr lang="en-US" dirty="0"/>
              <a:t>ny of the babies end up in the foster care system and need societal support for medical and special educational assistance.  Drug problem ravages communities and the society.  It drains hospitals, schools, businesses, jail system, welfare, Medicaid and even foster care system.  It is a huge problem. </a:t>
            </a:r>
          </a:p>
          <a:p>
            <a:endParaRPr lang="en-US" b="1" dirty="0"/>
          </a:p>
          <a:p>
            <a:r>
              <a:rPr lang="en-US" b="1" dirty="0"/>
              <a:t>Therefore</a:t>
            </a:r>
            <a:r>
              <a:rPr lang="en-US" dirty="0"/>
              <a:t>, the drug abuse epidemic is the battle of </a:t>
            </a:r>
            <a:r>
              <a:rPr lang="en-US" b="1" dirty="0"/>
              <a:t>one nation</a:t>
            </a:r>
            <a:r>
              <a:rPr lang="en-US" b="0" dirty="0"/>
              <a:t>. </a:t>
            </a:r>
            <a:endParaRPr lang="en-US" dirty="0"/>
          </a:p>
          <a:p>
            <a:endParaRPr lang="en-US" dirty="0"/>
          </a:p>
          <a:p>
            <a:r>
              <a:rPr lang="en-US" dirty="0"/>
              <a:t>References:</a:t>
            </a:r>
          </a:p>
          <a:p>
            <a:pPr fontAlgn="base"/>
            <a:r>
              <a:rPr lang="en-US" sz="1200" b="0" i="0" u="sng" strike="noStrike" kern="1200" dirty="0">
                <a:solidFill>
                  <a:schemeClr val="tx1"/>
                </a:solidFill>
                <a:effectLst/>
                <a:latin typeface="+mn-lt"/>
                <a:ea typeface="+mn-ea"/>
                <a:cs typeface="+mn-cs"/>
                <a:hlinkClick r:id="rId3"/>
              </a:rPr>
              <a:t>https://www.npr.org/sections/health-shots/2019/11/22/780796606/in-the-fight-for-money-for-the-opioid-crisis-will-the-youngest-victims-be-left-o</a:t>
            </a:r>
            <a:r>
              <a:rPr lang="en-US" dirty="0"/>
              <a:t> (“</a:t>
            </a:r>
            <a:r>
              <a:rPr lang="en-US" sz="1200" b="0" i="0" kern="1200" dirty="0">
                <a:solidFill>
                  <a:schemeClr val="tx1"/>
                </a:solidFill>
                <a:effectLst/>
                <a:latin typeface="+mn-lt"/>
                <a:ea typeface="+mn-ea"/>
                <a:cs typeface="+mn-cs"/>
              </a:rPr>
              <a:t>In The Fight For Money For The Opioid Crisis, Will The Youngest Victims Be Left Out?” November 22, 2019)</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hlinkClick r:id="rId4"/>
              </a:rPr>
              <a:t>https://www.drugabuse.gov/related-topics/trends-statistics/infographics/dramatic-increases-in-maternal-opioid-use-neonatal-abstinence-syndrome</a:t>
            </a:r>
            <a:r>
              <a:rPr lang="en-US" dirty="0"/>
              <a:t> (“</a:t>
            </a:r>
            <a:r>
              <a:rPr lang="en-US" sz="1200" b="0" i="0" kern="1200" dirty="0">
                <a:solidFill>
                  <a:schemeClr val="tx1"/>
                </a:solidFill>
                <a:effectLst/>
                <a:latin typeface="+mn-lt"/>
                <a:ea typeface="+mn-ea"/>
                <a:cs typeface="+mn-cs"/>
              </a:rPr>
              <a:t>Dramatic Increases in Maternal Opioid Use and Neonatal Abstinence Syndrome”)</a:t>
            </a:r>
            <a:endParaRPr lang="en-US" dirty="0"/>
          </a:p>
          <a:p>
            <a:r>
              <a:rPr lang="en-US" sz="1200" b="0" i="0" u="sng" strike="noStrike" kern="1200" dirty="0">
                <a:solidFill>
                  <a:schemeClr val="tx1"/>
                </a:solidFill>
                <a:effectLst/>
                <a:latin typeface="+mn-lt"/>
                <a:ea typeface="+mn-ea"/>
                <a:cs typeface="+mn-cs"/>
                <a:hlinkClick r:id="rId5"/>
              </a:rPr>
              <a:t>https://www.youtube.com/watch?v=w67IDMY2tn8&amp;t=357s</a:t>
            </a:r>
            <a:r>
              <a:rPr lang="en-US" dirty="0"/>
              <a:t> (“A Community Overwhelmed by Opioids: Huntingtin, West Virginia”)</a:t>
            </a:r>
          </a:p>
        </p:txBody>
      </p:sp>
      <p:sp>
        <p:nvSpPr>
          <p:cNvPr id="4" name="Slide Number Placeholder 3"/>
          <p:cNvSpPr>
            <a:spLocks noGrp="1"/>
          </p:cNvSpPr>
          <p:nvPr>
            <p:ph type="sldNum" sz="quarter" idx="5"/>
          </p:nvPr>
        </p:nvSpPr>
        <p:spPr/>
        <p:txBody>
          <a:bodyPr/>
          <a:lstStyle/>
          <a:p>
            <a:fld id="{83F1FC78-DD3D-411E-98AD-7924A3853DA8}" type="slidenum">
              <a:rPr lang="en-US" smtClean="0"/>
              <a:t>9</a:t>
            </a:fld>
            <a:endParaRPr lang="en-US"/>
          </a:p>
        </p:txBody>
      </p:sp>
    </p:spTree>
    <p:extLst>
      <p:ext uri="{BB962C8B-B14F-4D97-AF65-F5344CB8AC3E}">
        <p14:creationId xmlns:p14="http://schemas.microsoft.com/office/powerpoint/2010/main" val="1268834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99304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065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07857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14016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12422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74630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74C0F9-0BCC-4075-84CC-9DEE8C49DE62}" type="datetimeFigureOut">
              <a:rPr lang="en-US" smtClean="0"/>
              <a:t>11/29/2019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39213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4C0F9-0BCC-4075-84CC-9DEE8C49DE62}" type="datetimeFigureOut">
              <a:rPr lang="en-US" smtClean="0"/>
              <a:t>11/29/2019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413615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4C0F9-0BCC-4075-84CC-9DEE8C49DE62}" type="datetimeFigureOut">
              <a:rPr lang="en-US" smtClean="0"/>
              <a:t>11/29/2019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377012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369277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68992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4C0F9-0BCC-4075-84CC-9DEE8C49DE62}" type="datetimeFigureOut">
              <a:rPr lang="en-US" smtClean="0"/>
              <a:t>11/29/2019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78843-A3B9-4546-90AC-B50DFF5ABE05}" type="slidenum">
              <a:rPr lang="en-US" smtClean="0"/>
              <a:t>‹#›</a:t>
            </a:fld>
            <a:endParaRPr lang="en-US"/>
          </a:p>
        </p:txBody>
      </p:sp>
    </p:spTree>
    <p:extLst>
      <p:ext uri="{BB962C8B-B14F-4D97-AF65-F5344CB8AC3E}">
        <p14:creationId xmlns:p14="http://schemas.microsoft.com/office/powerpoint/2010/main" val="3853934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hhs.gov/opioid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www.hhs.gov/opioids/prevention/pain-management-options/index.htm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hyperlink" Target="https://clinicaltrials.gov/"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clinicaltrials.go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2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CrisscrossEtching trans="100000"/>
                    </a14:imgEffect>
                  </a14:imgLayer>
                </a14:imgProps>
              </a:ext>
              <a:ext uri="{28A0092B-C50C-407E-A947-70E740481C1C}">
                <a14:useLocalDpi xmlns:a14="http://schemas.microsoft.com/office/drawing/2010/main" val="0"/>
              </a:ext>
            </a:extLst>
          </a:blip>
          <a:srcRect t="51952" b="3"/>
          <a:stretch/>
        </p:blipFill>
        <p:spPr>
          <a:xfrm>
            <a:off x="0" y="-58615"/>
            <a:ext cx="12191999" cy="3193701"/>
          </a:xfrm>
          <a:prstGeom prst="rect">
            <a:avLst/>
          </a:prstGeom>
          <a:effectLst>
            <a:reflection blurRad="6350" stA="50000" endPos="25000" dir="5400000" sy="-100000" algn="bl" rotWithShape="0"/>
          </a:effectLst>
        </p:spPr>
      </p:pic>
      <p:sp>
        <p:nvSpPr>
          <p:cNvPr id="2" name="Title 1"/>
          <p:cNvSpPr>
            <a:spLocks noGrp="1"/>
          </p:cNvSpPr>
          <p:nvPr>
            <p:ph type="ctrTitle"/>
          </p:nvPr>
        </p:nvSpPr>
        <p:spPr>
          <a:xfrm>
            <a:off x="1574800" y="2318846"/>
            <a:ext cx="9144000" cy="2387600"/>
          </a:xfrm>
        </p:spPr>
        <p:txBody>
          <a:bodyPr>
            <a:normAutofit/>
          </a:bodyPr>
          <a:lstStyle/>
          <a:p>
            <a:r>
              <a:rPr lang="en-US" sz="6600" b="1" dirty="0"/>
              <a:t>Combating Drug Crisis</a:t>
            </a:r>
            <a:endParaRPr lang="en-US" sz="5000" b="1" dirty="0"/>
          </a:p>
        </p:txBody>
      </p:sp>
      <p:sp>
        <p:nvSpPr>
          <p:cNvPr id="3" name="Subtitle 2"/>
          <p:cNvSpPr>
            <a:spLocks noGrp="1"/>
          </p:cNvSpPr>
          <p:nvPr>
            <p:ph type="subTitle" idx="1"/>
          </p:nvPr>
        </p:nvSpPr>
        <p:spPr>
          <a:xfrm>
            <a:off x="1193800" y="4964802"/>
            <a:ext cx="9525000" cy="1655762"/>
          </a:xfrm>
        </p:spPr>
        <p:txBody>
          <a:bodyPr>
            <a:normAutofit/>
          </a:bodyPr>
          <a:lstStyle/>
          <a:p>
            <a:r>
              <a:rPr lang="en-US" sz="4000" b="1" dirty="0"/>
              <a:t>The Battle of One</a:t>
            </a:r>
            <a:endParaRPr lang="en-US" sz="4000" dirty="0"/>
          </a:p>
        </p:txBody>
      </p:sp>
    </p:spTree>
    <p:extLst>
      <p:ext uri="{BB962C8B-B14F-4D97-AF65-F5344CB8AC3E}">
        <p14:creationId xmlns:p14="http://schemas.microsoft.com/office/powerpoint/2010/main" val="230430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Battle of One Nation</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 logo&#10;&#10;Description automatically generated">
            <a:extLst>
              <a:ext uri="{FF2B5EF4-FFF2-40B4-BE49-F238E27FC236}">
                <a16:creationId xmlns:a16="http://schemas.microsoft.com/office/drawing/2014/main" id="{B329E9F1-6DD0-42AA-818E-86B0757048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2511156"/>
            <a:ext cx="11496821" cy="3995146"/>
          </a:xfrm>
          <a:prstGeom prst="rect">
            <a:avLst/>
          </a:prstGeom>
        </p:spPr>
      </p:pic>
    </p:spTree>
    <p:extLst>
      <p:ext uri="{BB962C8B-B14F-4D97-AF65-F5344CB8AC3E}">
        <p14:creationId xmlns:p14="http://schemas.microsoft.com/office/powerpoint/2010/main" val="400043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9D1094-D136-4851-87E1-C1045FE6E81D}"/>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4500" b="1" kern="1200" dirty="0">
                <a:solidFill>
                  <a:srgbClr val="FFFFFF"/>
                </a:solidFill>
                <a:latin typeface="+mj-lt"/>
                <a:ea typeface="+mj-ea"/>
                <a:cs typeface="+mj-cs"/>
              </a:rPr>
              <a:t>U.S. Department of Health and Human Services</a:t>
            </a:r>
          </a:p>
        </p:txBody>
      </p:sp>
      <p:sp>
        <p:nvSpPr>
          <p:cNvPr id="9" name="Content Placeholder 8">
            <a:extLst>
              <a:ext uri="{FF2B5EF4-FFF2-40B4-BE49-F238E27FC236}">
                <a16:creationId xmlns:a16="http://schemas.microsoft.com/office/drawing/2014/main" id="{2051260E-6A4C-4C5F-AD38-FCD9E554CE9F}"/>
              </a:ext>
            </a:extLst>
          </p:cNvPr>
          <p:cNvSpPr>
            <a:spLocks noGrp="1"/>
          </p:cNvSpPr>
          <p:nvPr>
            <p:ph idx="1"/>
          </p:nvPr>
        </p:nvSpPr>
        <p:spPr>
          <a:xfrm>
            <a:off x="1524000" y="1525638"/>
            <a:ext cx="9144000" cy="420001"/>
          </a:xfrm>
        </p:spPr>
        <p:txBody>
          <a:bodyPr vert="horz" lIns="91440" tIns="45720" rIns="91440" bIns="45720" rtlCol="0">
            <a:noAutofit/>
          </a:bodyPr>
          <a:lstStyle/>
          <a:p>
            <a:pPr marL="0" indent="0" algn="ctr">
              <a:buNone/>
            </a:pPr>
            <a:r>
              <a:rPr lang="en-US" kern="1200" dirty="0">
                <a:solidFill>
                  <a:srgbClr val="FFC000"/>
                </a:solidFill>
                <a:latin typeface="+mn-lt"/>
                <a:ea typeface="+mn-ea"/>
                <a:cs typeface="+mn-cs"/>
                <a:hlinkClick r:id="rId3">
                  <a:extLst>
                    <a:ext uri="{A12FA001-AC4F-418D-AE19-62706E023703}">
                      <ahyp:hlinkClr xmlns:ahyp="http://schemas.microsoft.com/office/drawing/2018/hyperlinkcolor" val="tx"/>
                    </a:ext>
                  </a:extLst>
                </a:hlinkClick>
              </a:rPr>
              <a:t>https://www.hhs.gov/opioids/</a:t>
            </a:r>
            <a:endParaRPr lang="en-US" kern="1200" dirty="0">
              <a:solidFill>
                <a:srgbClr val="FFC000"/>
              </a:solidFill>
              <a:latin typeface="+mn-lt"/>
              <a:ea typeface="+mn-ea"/>
              <a:cs typeface="+mn-cs"/>
            </a:endParaRPr>
          </a:p>
        </p:txBody>
      </p:sp>
      <p:cxnSp>
        <p:nvCxnSpPr>
          <p:cNvPr id="40" name="Straight Connector 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9BDF7161-01AD-4819-A5E1-1E80DBD4CDE3}"/>
              </a:ext>
            </a:extLst>
          </p:cNvPr>
          <p:cNvPicPr>
            <a:picLocks noChangeAspect="1"/>
          </p:cNvPicPr>
          <p:nvPr/>
        </p:nvPicPr>
        <p:blipFill rotWithShape="1">
          <a:blip r:embed="rId4">
            <a:extLst>
              <a:ext uri="{28A0092B-C50C-407E-A947-70E740481C1C}">
                <a14:useLocalDpi xmlns:a14="http://schemas.microsoft.com/office/drawing/2010/main" val="0"/>
              </a:ext>
            </a:extLst>
          </a:blip>
          <a:srcRect b="2087"/>
          <a:stretch/>
        </p:blipFill>
        <p:spPr>
          <a:xfrm>
            <a:off x="766053" y="2509911"/>
            <a:ext cx="10604794" cy="3997637"/>
          </a:xfrm>
          <a:prstGeom prst="rect">
            <a:avLst/>
          </a:prstGeom>
        </p:spPr>
      </p:pic>
    </p:spTree>
    <p:extLst>
      <p:ext uri="{BB962C8B-B14F-4D97-AF65-F5344CB8AC3E}">
        <p14:creationId xmlns:p14="http://schemas.microsoft.com/office/powerpoint/2010/main" val="240929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6349" y="169333"/>
            <a:ext cx="7315200" cy="1152144"/>
          </a:xfrm>
          <a:solidFill>
            <a:schemeClr val="tx1">
              <a:lumMod val="95000"/>
              <a:lumOff val="5000"/>
            </a:schemeClr>
          </a:solidFill>
        </p:spPr>
        <p:txBody>
          <a:bodyPr>
            <a:noAutofit/>
          </a:bodyPr>
          <a:lstStyle/>
          <a:p>
            <a:pPr algn="ctr"/>
            <a:r>
              <a:rPr lang="en-US" sz="4000" dirty="0">
                <a:solidFill>
                  <a:schemeClr val="bg1"/>
                </a:solidFill>
                <a:latin typeface="+mj-lt"/>
              </a:rPr>
              <a:t>Better Prevention, Treatment and Recovery Services</a:t>
            </a:r>
          </a:p>
        </p:txBody>
      </p:sp>
      <p:pic>
        <p:nvPicPr>
          <p:cNvPr id="10" name="Content Placeholder 9" descr="A screenshot of a social media post&#10;&#10;Description automatically generated">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 r="-67" b="10127"/>
          <a:stretch/>
        </p:blipFill>
        <p:spPr>
          <a:xfrm>
            <a:off x="1722000" y="1478071"/>
            <a:ext cx="8641080" cy="5210596"/>
          </a:xfrm>
        </p:spPr>
      </p:pic>
      <p:sp>
        <p:nvSpPr>
          <p:cNvPr id="2" name="TextBox 1">
            <a:extLst>
              <a:ext uri="{FF2B5EF4-FFF2-40B4-BE49-F238E27FC236}">
                <a16:creationId xmlns:a16="http://schemas.microsoft.com/office/drawing/2014/main" id="{3E07C298-0F73-4BE1-A539-D460034A1405}"/>
              </a:ext>
            </a:extLst>
          </p:cNvPr>
          <p:cNvSpPr txBox="1"/>
          <p:nvPr/>
        </p:nvSpPr>
        <p:spPr>
          <a:xfrm>
            <a:off x="5786561" y="2909611"/>
            <a:ext cx="3460663" cy="1138773"/>
          </a:xfrm>
          <a:prstGeom prst="rect">
            <a:avLst/>
          </a:prstGeom>
          <a:noFill/>
        </p:spPr>
        <p:txBody>
          <a:bodyPr wrap="square" rtlCol="0">
            <a:spAutoFit/>
          </a:bodyPr>
          <a:lstStyle/>
          <a:p>
            <a:pPr algn="ctr"/>
            <a:r>
              <a:rPr lang="en-US" sz="3400" b="1" dirty="0"/>
              <a:t>$800 million </a:t>
            </a:r>
          </a:p>
          <a:p>
            <a:pPr algn="ctr"/>
            <a:r>
              <a:rPr lang="en-US" sz="3400" b="1" dirty="0"/>
              <a:t>in grants</a:t>
            </a:r>
          </a:p>
        </p:txBody>
      </p:sp>
      <p:pic>
        <p:nvPicPr>
          <p:cNvPr id="6" name="Picture 5">
            <a:extLst>
              <a:ext uri="{FF2B5EF4-FFF2-40B4-BE49-F238E27FC236}">
                <a16:creationId xmlns:a16="http://schemas.microsoft.com/office/drawing/2014/main" id="{9E5C336B-237D-4F42-8FF2-DD54AEDAF117}"/>
              </a:ext>
            </a:extLst>
          </p:cNvPr>
          <p:cNvPicPr>
            <a:picLocks noChangeAspect="1"/>
          </p:cNvPicPr>
          <p:nvPr/>
        </p:nvPicPr>
        <p:blipFill>
          <a:blip r:embed="rId4"/>
          <a:stretch>
            <a:fillRect/>
          </a:stretch>
        </p:blipFill>
        <p:spPr>
          <a:xfrm>
            <a:off x="1565584" y="109175"/>
            <a:ext cx="1307141" cy="1152144"/>
          </a:xfrm>
          <a:prstGeom prst="rect">
            <a:avLst/>
          </a:prstGeom>
        </p:spPr>
      </p:pic>
    </p:spTree>
    <p:extLst>
      <p:ext uri="{BB962C8B-B14F-4D97-AF65-F5344CB8AC3E}">
        <p14:creationId xmlns:p14="http://schemas.microsoft.com/office/powerpoint/2010/main" val="141027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8283" y="136661"/>
            <a:ext cx="7315200" cy="1159933"/>
          </a:xfrm>
          <a:solidFill>
            <a:schemeClr val="tx1"/>
          </a:solidFill>
        </p:spPr>
        <p:txBody>
          <a:bodyPr>
            <a:noAutofit/>
          </a:bodyPr>
          <a:lstStyle/>
          <a:p>
            <a:pPr algn="ctr"/>
            <a:r>
              <a:rPr lang="en-US" sz="4000" dirty="0">
                <a:solidFill>
                  <a:schemeClr val="bg1"/>
                </a:solidFill>
                <a:latin typeface="+mj-lt"/>
              </a:rPr>
              <a:t>Drug Overdose Death Rates, </a:t>
            </a:r>
            <a:br>
              <a:rPr lang="en-US" sz="4000" dirty="0">
                <a:solidFill>
                  <a:schemeClr val="bg1"/>
                </a:solidFill>
                <a:latin typeface="+mj-lt"/>
              </a:rPr>
            </a:br>
            <a:r>
              <a:rPr lang="en-US" sz="4000" dirty="0">
                <a:solidFill>
                  <a:schemeClr val="bg1"/>
                </a:solidFill>
                <a:latin typeface="+mj-lt"/>
              </a:rPr>
              <a:t> by Opioid Category</a:t>
            </a: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2227874" y="1520332"/>
            <a:ext cx="8083189" cy="5188979"/>
          </a:xfrm>
        </p:spPr>
      </p:pic>
      <p:pic>
        <p:nvPicPr>
          <p:cNvPr id="4" name="Picture 3">
            <a:extLst>
              <a:ext uri="{FF2B5EF4-FFF2-40B4-BE49-F238E27FC236}">
                <a16:creationId xmlns:a16="http://schemas.microsoft.com/office/drawing/2014/main" id="{6BA09748-6F15-4FFB-960D-E149F5D08174}"/>
              </a:ext>
            </a:extLst>
          </p:cNvPr>
          <p:cNvPicPr>
            <a:picLocks noChangeAspect="1"/>
          </p:cNvPicPr>
          <p:nvPr/>
        </p:nvPicPr>
        <p:blipFill>
          <a:blip r:embed="rId4"/>
          <a:stretch>
            <a:fillRect/>
          </a:stretch>
        </p:blipFill>
        <p:spPr>
          <a:xfrm>
            <a:off x="1590463" y="160725"/>
            <a:ext cx="1325585" cy="1152144"/>
          </a:xfrm>
          <a:prstGeom prst="rect">
            <a:avLst/>
          </a:prstGeom>
        </p:spPr>
      </p:pic>
    </p:spTree>
    <p:extLst>
      <p:ext uri="{BB962C8B-B14F-4D97-AF65-F5344CB8AC3E}">
        <p14:creationId xmlns:p14="http://schemas.microsoft.com/office/powerpoint/2010/main" val="113590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71751" y="128342"/>
            <a:ext cx="7315200" cy="1161288"/>
          </a:xfrm>
          <a:solidFill>
            <a:schemeClr val="tx1"/>
          </a:solidFill>
        </p:spPr>
        <p:txBody>
          <a:bodyPr>
            <a:noAutofit/>
          </a:bodyPr>
          <a:lstStyle/>
          <a:p>
            <a:pPr algn="ctr"/>
            <a:r>
              <a:rPr lang="en-US" sz="4000" dirty="0">
                <a:solidFill>
                  <a:schemeClr val="bg1"/>
                </a:solidFill>
                <a:latin typeface="+mj-lt"/>
              </a:rPr>
              <a:t>Drug Overdose Death Rates, </a:t>
            </a:r>
            <a:br>
              <a:rPr lang="en-US" sz="4000" dirty="0">
                <a:solidFill>
                  <a:schemeClr val="bg1"/>
                </a:solidFill>
                <a:latin typeface="+mj-lt"/>
              </a:rPr>
            </a:br>
            <a:r>
              <a:rPr lang="en-US" sz="4000" dirty="0">
                <a:solidFill>
                  <a:schemeClr val="bg1"/>
                </a:solidFill>
                <a:latin typeface="+mj-lt"/>
              </a:rPr>
              <a:t> by State</a:t>
            </a: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72" t="6761" r="2460" b="11816"/>
          <a:stretch/>
        </p:blipFill>
        <p:spPr>
          <a:xfrm>
            <a:off x="2193447" y="1405394"/>
            <a:ext cx="8229600" cy="5353521"/>
          </a:xfrm>
        </p:spPr>
      </p:pic>
      <p:pic>
        <p:nvPicPr>
          <p:cNvPr id="7" name="Picture 6">
            <a:extLst>
              <a:ext uri="{FF2B5EF4-FFF2-40B4-BE49-F238E27FC236}">
                <a16:creationId xmlns:a16="http://schemas.microsoft.com/office/drawing/2014/main" id="{4EA1B2D7-8977-4155-AD07-3BC55BAB7701}"/>
              </a:ext>
            </a:extLst>
          </p:cNvPr>
          <p:cNvPicPr>
            <a:picLocks noChangeAspect="1"/>
          </p:cNvPicPr>
          <p:nvPr/>
        </p:nvPicPr>
        <p:blipFill>
          <a:blip r:embed="rId4"/>
          <a:stretch>
            <a:fillRect/>
          </a:stretch>
        </p:blipFill>
        <p:spPr>
          <a:xfrm>
            <a:off x="1614527" y="135181"/>
            <a:ext cx="1325585" cy="1152144"/>
          </a:xfrm>
          <a:prstGeom prst="rect">
            <a:avLst/>
          </a:prstGeom>
        </p:spPr>
      </p:pic>
    </p:spTree>
    <p:extLst>
      <p:ext uri="{BB962C8B-B14F-4D97-AF65-F5344CB8AC3E}">
        <p14:creationId xmlns:p14="http://schemas.microsoft.com/office/powerpoint/2010/main" val="28434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254313" y="152395"/>
            <a:ext cx="7315200" cy="1344168"/>
          </a:xfrm>
          <a:solidFill>
            <a:schemeClr val="tx1"/>
          </a:solidFill>
        </p:spPr>
        <p:txBody>
          <a:bodyPr>
            <a:noAutofit/>
          </a:bodyPr>
          <a:lstStyle/>
          <a:p>
            <a:pPr algn="ctr"/>
            <a:r>
              <a:rPr lang="en-US" sz="4000" dirty="0">
                <a:solidFill>
                  <a:schemeClr val="bg1"/>
                </a:solidFill>
                <a:latin typeface="+mj-lt"/>
              </a:rPr>
              <a:t>Pain Management Options</a:t>
            </a:r>
          </a:p>
          <a:p>
            <a:pPr algn="ctr"/>
            <a:r>
              <a:rPr lang="en-US" sz="2200" dirty="0">
                <a:solidFill>
                  <a:srgbClr val="FFC000"/>
                </a:solidFill>
                <a:hlinkClick r:id="rId3">
                  <a:extLst>
                    <a:ext uri="{A12FA001-AC4F-418D-AE19-62706E023703}">
                      <ahyp:hlinkClr xmlns:ahyp="http://schemas.microsoft.com/office/drawing/2018/hyperlinkcolor" val="tx"/>
                    </a:ext>
                  </a:extLst>
                </a:hlinkClick>
              </a:rPr>
              <a:t>https://www.hhs.gov/opioids/prevention/pain-management-options/</a:t>
            </a:r>
            <a:endParaRPr lang="en-US" sz="2200" dirty="0">
              <a:solidFill>
                <a:srgbClr val="FFC000"/>
              </a:solidFill>
              <a:latin typeface="+mj-lt"/>
            </a:endParaRPr>
          </a:p>
        </p:txBody>
      </p:sp>
      <p:pic>
        <p:nvPicPr>
          <p:cNvPr id="4" name="Content Placeholder 3" descr="A screenshot of a cell phone&#10;&#10;Description automatically generated">
            <a:extLst>
              <a:ext uri="{FF2B5EF4-FFF2-40B4-BE49-F238E27FC236}">
                <a16:creationId xmlns:a16="http://schemas.microsoft.com/office/drawing/2014/main" id="{35F28CB7-66F0-4133-A172-570631430841}"/>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402" t="48022" r="986" b="36030"/>
          <a:stretch/>
        </p:blipFill>
        <p:spPr>
          <a:xfrm>
            <a:off x="3248524" y="1491905"/>
            <a:ext cx="7315200" cy="603982"/>
          </a:xfrm>
          <a:ln>
            <a:noFill/>
          </a:ln>
        </p:spPr>
      </p:pic>
      <p:pic>
        <p:nvPicPr>
          <p:cNvPr id="9" name="Picture 8">
            <a:extLst>
              <a:ext uri="{FF2B5EF4-FFF2-40B4-BE49-F238E27FC236}">
                <a16:creationId xmlns:a16="http://schemas.microsoft.com/office/drawing/2014/main" id="{C3B26754-B1F3-4586-B46C-EE600D2E5064}"/>
              </a:ext>
            </a:extLst>
          </p:cNvPr>
          <p:cNvPicPr>
            <a:picLocks noChangeAspect="1"/>
          </p:cNvPicPr>
          <p:nvPr/>
        </p:nvPicPr>
        <p:blipFill>
          <a:blip r:embed="rId5"/>
          <a:stretch>
            <a:fillRect/>
          </a:stretch>
        </p:blipFill>
        <p:spPr>
          <a:xfrm>
            <a:off x="1014372" y="140368"/>
            <a:ext cx="2175086" cy="2003650"/>
          </a:xfrm>
          <a:prstGeom prst="rect">
            <a:avLst/>
          </a:prstGeom>
        </p:spPr>
      </p:pic>
      <p:sp>
        <p:nvSpPr>
          <p:cNvPr id="10" name="TextBox 9">
            <a:extLst>
              <a:ext uri="{FF2B5EF4-FFF2-40B4-BE49-F238E27FC236}">
                <a16:creationId xmlns:a16="http://schemas.microsoft.com/office/drawing/2014/main" id="{018E6F00-3576-4A39-B675-6806258E15FD}"/>
              </a:ext>
            </a:extLst>
          </p:cNvPr>
          <p:cNvSpPr txBox="1"/>
          <p:nvPr/>
        </p:nvSpPr>
        <p:spPr>
          <a:xfrm>
            <a:off x="1640042" y="2454044"/>
            <a:ext cx="9066030"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TENS (transcutaneous electrical nerve stimulation) therapy</a:t>
            </a:r>
          </a:p>
          <a:p>
            <a:pPr marL="285750" indent="-285750">
              <a:buFont typeface="Arial" panose="020B0604020202020204" pitchFamily="34" charset="0"/>
              <a:buChar char="•"/>
            </a:pPr>
            <a:r>
              <a:rPr lang="en-US" sz="3200" dirty="0"/>
              <a:t>Meditation</a:t>
            </a:r>
          </a:p>
          <a:p>
            <a:pPr marL="285750" indent="-285750">
              <a:buFont typeface="Arial" panose="020B0604020202020204" pitchFamily="34" charset="0"/>
              <a:buChar char="•"/>
            </a:pPr>
            <a:r>
              <a:rPr lang="en-US" sz="3200" dirty="0"/>
              <a:t>Relaxation techniques</a:t>
            </a:r>
          </a:p>
          <a:p>
            <a:pPr marL="285750" indent="-285750">
              <a:buFont typeface="Arial" panose="020B0604020202020204" pitchFamily="34" charset="0"/>
              <a:buChar char="•"/>
            </a:pPr>
            <a:r>
              <a:rPr lang="en-US" sz="3200" dirty="0"/>
              <a:t>Visual imagery, e.g. picturing a peaceful scene</a:t>
            </a:r>
          </a:p>
          <a:p>
            <a:pPr marL="285750" indent="-285750">
              <a:buFont typeface="Arial" panose="020B0604020202020204" pitchFamily="34" charset="0"/>
              <a:buChar char="•"/>
            </a:pPr>
            <a:r>
              <a:rPr lang="en-US" sz="3200" dirty="0"/>
              <a:t>Biofeedback, which teaches control over muscle tension, temperature, heart rate and more</a:t>
            </a:r>
          </a:p>
          <a:p>
            <a:pPr marL="285750" indent="-285750">
              <a:buFont typeface="Arial" panose="020B0604020202020204" pitchFamily="34" charset="0"/>
              <a:buChar char="•"/>
            </a:pPr>
            <a:r>
              <a:rPr lang="en-US" sz="3200" dirty="0"/>
              <a:t>Heat and cold therapy</a:t>
            </a:r>
          </a:p>
        </p:txBody>
      </p:sp>
    </p:spTree>
    <p:extLst>
      <p:ext uri="{BB962C8B-B14F-4D97-AF65-F5344CB8AC3E}">
        <p14:creationId xmlns:p14="http://schemas.microsoft.com/office/powerpoint/2010/main" val="233860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3881" y="160275"/>
            <a:ext cx="7315200" cy="1161288"/>
          </a:xfrm>
          <a:solidFill>
            <a:schemeClr val="tx1"/>
          </a:solidFill>
        </p:spPr>
        <p:txBody>
          <a:bodyPr>
            <a:normAutofit/>
          </a:bodyPr>
          <a:lstStyle/>
          <a:p>
            <a:pPr algn="ctr"/>
            <a:r>
              <a:rPr lang="en-US" sz="5000" dirty="0">
                <a:solidFill>
                  <a:schemeClr val="bg1"/>
                </a:solidFill>
                <a:latin typeface="+mj-lt"/>
              </a:rPr>
              <a:t>Reversing Drug: Naloxone</a:t>
            </a:r>
          </a:p>
        </p:txBody>
      </p:sp>
      <p:sp>
        <p:nvSpPr>
          <p:cNvPr id="3" name="Content Placeholder 2">
            <a:extLst>
              <a:ext uri="{FF2B5EF4-FFF2-40B4-BE49-F238E27FC236}">
                <a16:creationId xmlns:a16="http://schemas.microsoft.com/office/drawing/2014/main" id="{2E99A6AE-533F-4A19-B31D-BAB0CC03F9D0}"/>
              </a:ext>
            </a:extLst>
          </p:cNvPr>
          <p:cNvSpPr>
            <a:spLocks noGrp="1"/>
          </p:cNvSpPr>
          <p:nvPr>
            <p:ph sz="quarter" idx="4"/>
          </p:nvPr>
        </p:nvSpPr>
        <p:spPr>
          <a:xfrm>
            <a:off x="2225838" y="4089161"/>
            <a:ext cx="3665591" cy="2263888"/>
          </a:xfrm>
        </p:spPr>
        <p:txBody>
          <a:bodyPr>
            <a:noAutofit/>
          </a:bodyPr>
          <a:lstStyle/>
          <a:p>
            <a:r>
              <a:rPr lang="en-US" sz="4000" dirty="0"/>
              <a:t>Intranasal</a:t>
            </a:r>
          </a:p>
          <a:p>
            <a:r>
              <a:rPr lang="en-US" sz="4000" dirty="0"/>
              <a:t>Intramuscular</a:t>
            </a:r>
          </a:p>
          <a:p>
            <a:r>
              <a:rPr lang="en-US" sz="4000" dirty="0"/>
              <a:t>Intravenous</a:t>
            </a:r>
          </a:p>
        </p:txBody>
      </p:sp>
      <p:pic>
        <p:nvPicPr>
          <p:cNvPr id="4" name="Picture 3" descr="A close up of a piece of paper&#10;&#10;Description automatically generated">
            <a:extLst>
              <a:ext uri="{FF2B5EF4-FFF2-40B4-BE49-F238E27FC236}">
                <a16:creationId xmlns:a16="http://schemas.microsoft.com/office/drawing/2014/main" id="{EA5078A2-4050-423B-BEEC-D905FBFFA0AE}"/>
              </a:ext>
            </a:extLst>
          </p:cNvPr>
          <p:cNvPicPr>
            <a:picLocks noChangeAspect="1"/>
          </p:cNvPicPr>
          <p:nvPr/>
        </p:nvPicPr>
        <p:blipFill rotWithShape="1">
          <a:blip r:embed="rId3">
            <a:extLst>
              <a:ext uri="{28A0092B-C50C-407E-A947-70E740481C1C}">
                <a14:useLocalDpi xmlns:a14="http://schemas.microsoft.com/office/drawing/2010/main" val="0"/>
              </a:ext>
            </a:extLst>
          </a:blip>
          <a:srcRect t="21523"/>
          <a:stretch/>
        </p:blipFill>
        <p:spPr>
          <a:xfrm>
            <a:off x="1743305" y="1664154"/>
            <a:ext cx="8641080" cy="2273641"/>
          </a:xfrm>
          <a:prstGeom prst="rect">
            <a:avLst/>
          </a:prstGeom>
        </p:spPr>
      </p:pic>
      <p:pic>
        <p:nvPicPr>
          <p:cNvPr id="10" name="Picture 9" descr="A picture containing toothbrush, brush&#10;&#10;Description automatically generated">
            <a:extLst>
              <a:ext uri="{FF2B5EF4-FFF2-40B4-BE49-F238E27FC236}">
                <a16:creationId xmlns:a16="http://schemas.microsoft.com/office/drawing/2014/main" id="{EF136B8B-29C4-42FB-A794-6AE2671898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4382" y="4079409"/>
            <a:ext cx="4046523" cy="2273640"/>
          </a:xfrm>
          <a:prstGeom prst="rect">
            <a:avLst/>
          </a:prstGeom>
        </p:spPr>
      </p:pic>
      <p:pic>
        <p:nvPicPr>
          <p:cNvPr id="7" name="Picture 6">
            <a:extLst>
              <a:ext uri="{FF2B5EF4-FFF2-40B4-BE49-F238E27FC236}">
                <a16:creationId xmlns:a16="http://schemas.microsoft.com/office/drawing/2014/main" id="{83B5EFE5-229C-4CBA-8525-76FD24EE7020}"/>
              </a:ext>
            </a:extLst>
          </p:cNvPr>
          <p:cNvPicPr>
            <a:picLocks noChangeAspect="1"/>
          </p:cNvPicPr>
          <p:nvPr/>
        </p:nvPicPr>
        <p:blipFill>
          <a:blip r:embed="rId5"/>
          <a:stretch>
            <a:fillRect/>
          </a:stretch>
        </p:blipFill>
        <p:spPr>
          <a:xfrm>
            <a:off x="1698837" y="184345"/>
            <a:ext cx="1230619" cy="1161288"/>
          </a:xfrm>
          <a:prstGeom prst="rect">
            <a:avLst/>
          </a:prstGeom>
        </p:spPr>
      </p:pic>
    </p:spTree>
    <p:extLst>
      <p:ext uri="{BB962C8B-B14F-4D97-AF65-F5344CB8AC3E}">
        <p14:creationId xmlns:p14="http://schemas.microsoft.com/office/powerpoint/2010/main" val="314470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29912" y="136861"/>
            <a:ext cx="7315200" cy="1371600"/>
          </a:xfrm>
          <a:solidFill>
            <a:schemeClr val="tx1"/>
          </a:solidFill>
        </p:spPr>
        <p:txBody>
          <a:bodyPr>
            <a:noAutofit/>
          </a:bodyPr>
          <a:lstStyle/>
          <a:p>
            <a:pPr algn="ctr"/>
            <a:r>
              <a:rPr lang="en-US" sz="5000" dirty="0">
                <a:solidFill>
                  <a:schemeClr val="bg1"/>
                </a:solidFill>
                <a:latin typeface="+mj-lt"/>
              </a:rPr>
              <a:t>Clinical Studies</a:t>
            </a:r>
          </a:p>
          <a:p>
            <a:pPr algn="ctr"/>
            <a:r>
              <a:rPr lang="en-US" sz="3200" dirty="0">
                <a:solidFill>
                  <a:srgbClr val="FFC000"/>
                </a:solidFill>
                <a:latin typeface="+mj-lt"/>
                <a:hlinkClick r:id="rId3">
                  <a:extLst>
                    <a:ext uri="{A12FA001-AC4F-418D-AE19-62706E023703}">
                      <ahyp:hlinkClr xmlns:ahyp="http://schemas.microsoft.com/office/drawing/2018/hyperlinkcolor" val="tx"/>
                    </a:ext>
                  </a:extLst>
                </a:hlinkClick>
              </a:rPr>
              <a:t>https://clinicaltrials.gov/</a:t>
            </a:r>
            <a:endParaRPr lang="en-US" sz="3200" dirty="0">
              <a:solidFill>
                <a:srgbClr val="FFC000"/>
              </a:solidFill>
              <a:latin typeface="+mj-lt"/>
            </a:endParaRP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t="6081" b="35154"/>
          <a:stretch/>
        </p:blipFill>
        <p:spPr>
          <a:xfrm>
            <a:off x="2226328" y="3971031"/>
            <a:ext cx="8058618" cy="2576815"/>
          </a:xfrm>
        </p:spPr>
      </p:pic>
      <p:sp>
        <p:nvSpPr>
          <p:cNvPr id="2" name="TextBox 1">
            <a:extLst>
              <a:ext uri="{FF2B5EF4-FFF2-40B4-BE49-F238E27FC236}">
                <a16:creationId xmlns:a16="http://schemas.microsoft.com/office/drawing/2014/main" id="{DC678DED-7AC6-45B1-934F-160DD2EA7463}"/>
              </a:ext>
            </a:extLst>
          </p:cNvPr>
          <p:cNvSpPr txBox="1"/>
          <p:nvPr/>
        </p:nvSpPr>
        <p:spPr>
          <a:xfrm>
            <a:off x="2249899" y="1668926"/>
            <a:ext cx="8058619" cy="2339102"/>
          </a:xfrm>
          <a:prstGeom prst="rect">
            <a:avLst/>
          </a:prstGeom>
          <a:noFill/>
        </p:spPr>
        <p:txBody>
          <a:bodyPr wrap="square" rtlCol="0">
            <a:spAutoFit/>
          </a:bodyPr>
          <a:lstStyle/>
          <a:p>
            <a:pPr marL="285750" indent="-285750">
              <a:buFont typeface="Arial" panose="020B0604020202020204" pitchFamily="34" charset="0"/>
              <a:buChar char="•"/>
            </a:pPr>
            <a:r>
              <a:rPr lang="en-US" sz="2800" dirty="0"/>
              <a:t>Status: </a:t>
            </a:r>
          </a:p>
          <a:p>
            <a:pPr marL="742950" lvl="1" indent="-285750">
              <a:buFont typeface="Arial" panose="020B0604020202020204" pitchFamily="34" charset="0"/>
              <a:buChar char="•"/>
            </a:pPr>
            <a:r>
              <a:rPr lang="en-US" dirty="0"/>
              <a:t>Recruiting, Enrolling by Invitation, Completed, Completed/Has Results, Terminated, etc.</a:t>
            </a:r>
          </a:p>
          <a:p>
            <a:pPr marL="285750" indent="-285750">
              <a:buFont typeface="Arial" panose="020B0604020202020204" pitchFamily="34" charset="0"/>
              <a:buChar char="•"/>
            </a:pPr>
            <a:r>
              <a:rPr lang="en-US" sz="2800" dirty="0"/>
              <a:t>Interventions: </a:t>
            </a:r>
          </a:p>
          <a:p>
            <a:pPr marL="742950" lvl="1" indent="-285750">
              <a:buFont typeface="Arial" panose="020B0604020202020204" pitchFamily="34" charset="0"/>
              <a:buChar char="•"/>
            </a:pPr>
            <a:r>
              <a:rPr lang="en-US" dirty="0"/>
              <a:t>Opioid Replacement Therapy, Survey, Buprenorphine Drug, Behavioral Methadone Maintenance, Youth Opioid Recovery Support Service Model, etc.</a:t>
            </a:r>
          </a:p>
        </p:txBody>
      </p:sp>
      <p:pic>
        <p:nvPicPr>
          <p:cNvPr id="6" name="Picture 5">
            <a:extLst>
              <a:ext uri="{FF2B5EF4-FFF2-40B4-BE49-F238E27FC236}">
                <a16:creationId xmlns:a16="http://schemas.microsoft.com/office/drawing/2014/main" id="{D30D6D1F-8069-497A-AEA3-92F197F82978}"/>
              </a:ext>
            </a:extLst>
          </p:cNvPr>
          <p:cNvPicPr>
            <a:picLocks noChangeAspect="1"/>
          </p:cNvPicPr>
          <p:nvPr/>
        </p:nvPicPr>
        <p:blipFill>
          <a:blip r:embed="rId5"/>
          <a:stretch>
            <a:fillRect/>
          </a:stretch>
        </p:blipFill>
        <p:spPr>
          <a:xfrm>
            <a:off x="1510711" y="249654"/>
            <a:ext cx="1280394" cy="1161288"/>
          </a:xfrm>
          <a:prstGeom prst="rect">
            <a:avLst/>
          </a:prstGeom>
        </p:spPr>
      </p:pic>
    </p:spTree>
    <p:extLst>
      <p:ext uri="{BB962C8B-B14F-4D97-AF65-F5344CB8AC3E}">
        <p14:creationId xmlns:p14="http://schemas.microsoft.com/office/powerpoint/2010/main" val="144754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1863459" y="1723529"/>
            <a:ext cx="8641080" cy="4800601"/>
          </a:xfrm>
        </p:spPr>
      </p:pic>
      <p:sp>
        <p:nvSpPr>
          <p:cNvPr id="15" name="Text Placeholder 4">
            <a:extLst>
              <a:ext uri="{FF2B5EF4-FFF2-40B4-BE49-F238E27FC236}">
                <a16:creationId xmlns:a16="http://schemas.microsoft.com/office/drawing/2014/main" id="{2D7C06E4-65EE-4A6E-A7D8-040E026E010E}"/>
              </a:ext>
            </a:extLst>
          </p:cNvPr>
          <p:cNvSpPr txBox="1">
            <a:spLocks/>
          </p:cNvSpPr>
          <p:nvPr/>
        </p:nvSpPr>
        <p:spPr>
          <a:xfrm>
            <a:off x="3029912" y="148889"/>
            <a:ext cx="7315200" cy="1371600"/>
          </a:xfrm>
          <a:prstGeom prst="rect">
            <a:avLst/>
          </a:prstGeom>
          <a:solidFill>
            <a:schemeClr val="tx1"/>
          </a:solidFill>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5000" dirty="0">
                <a:solidFill>
                  <a:schemeClr val="bg1"/>
                </a:solidFill>
                <a:latin typeface="+mj-lt"/>
              </a:rPr>
              <a:t>Clinical Studies</a:t>
            </a:r>
          </a:p>
          <a:p>
            <a:pPr algn="ctr"/>
            <a:r>
              <a:rPr lang="en-US" sz="3200" dirty="0">
                <a:solidFill>
                  <a:srgbClr val="FFC000"/>
                </a:solidFill>
                <a:latin typeface="+mj-lt"/>
                <a:hlinkClick r:id="rId4">
                  <a:extLst>
                    <a:ext uri="{A12FA001-AC4F-418D-AE19-62706E023703}">
                      <ahyp:hlinkClr xmlns:ahyp="http://schemas.microsoft.com/office/drawing/2018/hyperlinkcolor" val="tx"/>
                    </a:ext>
                  </a:extLst>
                </a:hlinkClick>
              </a:rPr>
              <a:t>https://clinicaltrials.gov/</a:t>
            </a:r>
            <a:endParaRPr lang="en-US" sz="3200" dirty="0">
              <a:solidFill>
                <a:srgbClr val="FFC000"/>
              </a:solidFill>
              <a:latin typeface="+mj-lt"/>
            </a:endParaRPr>
          </a:p>
        </p:txBody>
      </p:sp>
      <p:pic>
        <p:nvPicPr>
          <p:cNvPr id="16" name="Picture 15">
            <a:extLst>
              <a:ext uri="{FF2B5EF4-FFF2-40B4-BE49-F238E27FC236}">
                <a16:creationId xmlns:a16="http://schemas.microsoft.com/office/drawing/2014/main" id="{2B8328F2-8C2B-4CED-8632-6E74744A65FA}"/>
              </a:ext>
            </a:extLst>
          </p:cNvPr>
          <p:cNvPicPr>
            <a:picLocks noChangeAspect="1"/>
          </p:cNvPicPr>
          <p:nvPr/>
        </p:nvPicPr>
        <p:blipFill>
          <a:blip r:embed="rId5"/>
          <a:stretch>
            <a:fillRect/>
          </a:stretch>
        </p:blipFill>
        <p:spPr>
          <a:xfrm>
            <a:off x="1510711" y="249654"/>
            <a:ext cx="1280394" cy="1161288"/>
          </a:xfrm>
          <a:prstGeom prst="rect">
            <a:avLst/>
          </a:prstGeom>
        </p:spPr>
      </p:pic>
    </p:spTree>
    <p:extLst>
      <p:ext uri="{BB962C8B-B14F-4D97-AF65-F5344CB8AC3E}">
        <p14:creationId xmlns:p14="http://schemas.microsoft.com/office/powerpoint/2010/main" val="554644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B55F4-79EC-41B6-94F8-BA61580B496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Effective Partnerships</a:t>
            </a:r>
            <a:endParaRPr lang="en-US" sz="5400" dirty="0">
              <a:solidFill>
                <a:srgbClr val="FFFFFF"/>
              </a:solidFill>
            </a:endParaRP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drawing&#10;&#10;Description automatically generated">
            <a:extLst>
              <a:ext uri="{FF2B5EF4-FFF2-40B4-BE49-F238E27FC236}">
                <a16:creationId xmlns:a16="http://schemas.microsoft.com/office/drawing/2014/main" id="{26A837D1-ABD3-4ADD-B8A9-6846478F04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542" y="2426818"/>
            <a:ext cx="466196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icture containing food&#10;&#10;Description automatically generated">
            <a:extLst>
              <a:ext uri="{FF2B5EF4-FFF2-40B4-BE49-F238E27FC236}">
                <a16:creationId xmlns:a16="http://schemas.microsoft.com/office/drawing/2014/main" id="{63DB3435-FBEE-4A8F-B330-4E2080CB0B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45073" y="2979818"/>
            <a:ext cx="5455917" cy="2891636"/>
          </a:xfrm>
          <a:prstGeom prst="rect">
            <a:avLst/>
          </a:prstGeom>
        </p:spPr>
      </p:pic>
    </p:spTree>
    <p:extLst>
      <p:ext uri="{BB962C8B-B14F-4D97-AF65-F5344CB8AC3E}">
        <p14:creationId xmlns:p14="http://schemas.microsoft.com/office/powerpoint/2010/main" val="69969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close up of a person&#10;&#10;Description automatically generated">
            <a:extLst>
              <a:ext uri="{FF2B5EF4-FFF2-40B4-BE49-F238E27FC236}">
                <a16:creationId xmlns:a16="http://schemas.microsoft.com/office/drawing/2014/main" id="{09383AE1-A698-468F-8D5F-F44C64508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014" y="12032"/>
            <a:ext cx="11717972" cy="6835482"/>
          </a:xfrm>
        </p:spPr>
      </p:pic>
    </p:spTree>
    <p:extLst>
      <p:ext uri="{BB962C8B-B14F-4D97-AF65-F5344CB8AC3E}">
        <p14:creationId xmlns:p14="http://schemas.microsoft.com/office/powerpoint/2010/main" val="126337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F21EA-2C3E-4C43-B521-50F3BC4466C2}"/>
              </a:ext>
            </a:extLst>
          </p:cNvPr>
          <p:cNvSpPr>
            <a:spLocks noGrp="1"/>
          </p:cNvSpPr>
          <p:nvPr>
            <p:ph type="title"/>
          </p:nvPr>
        </p:nvSpPr>
        <p:spPr>
          <a:xfrm>
            <a:off x="546351" y="280375"/>
            <a:ext cx="11139854" cy="1215970"/>
          </a:xfrm>
        </p:spPr>
        <p:txBody>
          <a:bodyPr vert="horz" lIns="91440" tIns="45720" rIns="91440" bIns="45720" rtlCol="0" anchor="b">
            <a:noAutofit/>
          </a:bodyPr>
          <a:lstStyle/>
          <a:p>
            <a:pPr algn="ctr"/>
            <a:r>
              <a:rPr lang="en-US" sz="4000" b="1" dirty="0">
                <a:solidFill>
                  <a:schemeClr val="bg1"/>
                </a:solidFill>
              </a:rPr>
              <a:t>Oregon Tri-County Opioid Safety Coalition</a:t>
            </a:r>
            <a:br>
              <a:rPr lang="en-US" sz="4000" b="1" dirty="0">
                <a:solidFill>
                  <a:schemeClr val="bg1"/>
                </a:solidFill>
              </a:rPr>
            </a:br>
            <a:r>
              <a:rPr lang="en-US" sz="4000" b="1" dirty="0">
                <a:solidFill>
                  <a:schemeClr val="bg1"/>
                </a:solidFill>
              </a:rPr>
              <a:t>Steve </a:t>
            </a:r>
            <a:r>
              <a:rPr lang="en-US" sz="4000" b="1" dirty="0" err="1">
                <a:solidFill>
                  <a:schemeClr val="bg1"/>
                </a:solidFill>
              </a:rPr>
              <a:t>Rummler</a:t>
            </a:r>
            <a:r>
              <a:rPr lang="en-US" sz="4000" b="1">
                <a:solidFill>
                  <a:schemeClr val="bg1"/>
                </a:solidFill>
              </a:rPr>
              <a:t> HOPE </a:t>
            </a:r>
            <a:r>
              <a:rPr lang="en-US" sz="4000" b="1" dirty="0">
                <a:solidFill>
                  <a:schemeClr val="bg1"/>
                </a:solidFill>
              </a:rPr>
              <a:t>Network</a:t>
            </a:r>
            <a:endParaRPr lang="en-US" sz="4000" dirty="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a logo&#10;&#10;Description automatically generated">
            <a:extLst>
              <a:ext uri="{FF2B5EF4-FFF2-40B4-BE49-F238E27FC236}">
                <a16:creationId xmlns:a16="http://schemas.microsoft.com/office/drawing/2014/main" id="{BF8CD257-F819-4437-A482-6310EE671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987" y="2426818"/>
            <a:ext cx="417507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C78360DC-19DB-41BB-BD0E-706BBED79D48}"/>
              </a:ext>
            </a:extLst>
          </p:cNvPr>
          <p:cNvPicPr>
            <a:picLocks noChangeAspect="1"/>
          </p:cNvPicPr>
          <p:nvPr/>
        </p:nvPicPr>
        <p:blipFill rotWithShape="1">
          <a:blip r:embed="rId4">
            <a:extLst>
              <a:ext uri="{28A0092B-C50C-407E-A947-70E740481C1C}">
                <a14:useLocalDpi xmlns:a14="http://schemas.microsoft.com/office/drawing/2010/main" val="0"/>
              </a:ext>
            </a:extLst>
          </a:blip>
          <a:srcRect l="3306" t="5657" r="1867" b="-2"/>
          <a:stretch/>
        </p:blipFill>
        <p:spPr>
          <a:xfrm>
            <a:off x="6445073" y="2767262"/>
            <a:ext cx="5455917" cy="3528313"/>
          </a:xfrm>
          <a:prstGeom prst="rect">
            <a:avLst/>
          </a:prstGeom>
        </p:spPr>
      </p:pic>
      <p:sp>
        <p:nvSpPr>
          <p:cNvPr id="4" name="Rectangle 3">
            <a:extLst>
              <a:ext uri="{FF2B5EF4-FFF2-40B4-BE49-F238E27FC236}">
                <a16:creationId xmlns:a16="http://schemas.microsoft.com/office/drawing/2014/main" id="{F2D0077E-B168-44C9-A2B5-BB3B4129D464}"/>
              </a:ext>
            </a:extLst>
          </p:cNvPr>
          <p:cNvSpPr/>
          <p:nvPr/>
        </p:nvSpPr>
        <p:spPr>
          <a:xfrm>
            <a:off x="6445059" y="2321735"/>
            <a:ext cx="5455916" cy="430887"/>
          </a:xfrm>
          <a:prstGeom prst="rect">
            <a:avLst/>
          </a:prstGeom>
        </p:spPr>
        <p:txBody>
          <a:bodyPr wrap="square">
            <a:spAutoFit/>
          </a:bodyPr>
          <a:lstStyle/>
          <a:p>
            <a:pPr algn="ctr"/>
            <a:r>
              <a:rPr lang="en-US" sz="2200" b="1" u="sng" dirty="0">
                <a:solidFill>
                  <a:schemeClr val="accent2">
                    <a:lumMod val="75000"/>
                  </a:schemeClr>
                </a:solidFill>
              </a:rPr>
              <a:t>https://steverummlerhopenetwork.org/</a:t>
            </a:r>
          </a:p>
        </p:txBody>
      </p:sp>
    </p:spTree>
    <p:extLst>
      <p:ext uri="{BB962C8B-B14F-4D97-AF65-F5344CB8AC3E}">
        <p14:creationId xmlns:p14="http://schemas.microsoft.com/office/powerpoint/2010/main" val="388600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5226C-F52A-4E8F-8AC0-EDDF01876E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b="1" dirty="0">
                <a:solidFill>
                  <a:srgbClr val="FFFFFF"/>
                </a:solidFill>
              </a:rPr>
              <a:t>Other Initiatives from Victim’s Families</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ign on a pole&#10;&#10;Description automatically generated">
            <a:extLst>
              <a:ext uri="{FF2B5EF4-FFF2-40B4-BE49-F238E27FC236}">
                <a16:creationId xmlns:a16="http://schemas.microsoft.com/office/drawing/2014/main" id="{C606F50C-8E69-4215-BEE5-1C0DC3EC8D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1567" y="2863880"/>
            <a:ext cx="5455917" cy="3123512"/>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screenshot of a cell phone&#10;&#10;Description automatically generated">
            <a:extLst>
              <a:ext uri="{FF2B5EF4-FFF2-40B4-BE49-F238E27FC236}">
                <a16:creationId xmlns:a16="http://schemas.microsoft.com/office/drawing/2014/main" id="{B526E684-BA80-4056-9E99-7A34EEE9E77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45073" y="2870700"/>
            <a:ext cx="5455917" cy="3109873"/>
          </a:xfrm>
          <a:prstGeom prst="rect">
            <a:avLst/>
          </a:prstGeom>
        </p:spPr>
      </p:pic>
    </p:spTree>
    <p:extLst>
      <p:ext uri="{BB962C8B-B14F-4D97-AF65-F5344CB8AC3E}">
        <p14:creationId xmlns:p14="http://schemas.microsoft.com/office/powerpoint/2010/main" val="359452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5226C-F52A-4E8F-8AC0-EDDF01876E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b="1" dirty="0">
                <a:solidFill>
                  <a:srgbClr val="FFFFFF"/>
                </a:solidFill>
              </a:rPr>
              <a:t>Awareness: Voices &amp; Stories for Recovery</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606F50C-8E69-4215-BEE5-1C0DC3EC8D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331567" y="2518632"/>
            <a:ext cx="5455917" cy="3814009"/>
          </a:xfrm>
          <a:prstGeom prst="rect">
            <a:avLst/>
          </a:prstGeom>
        </p:spPr>
      </p:pic>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B526E684-BA80-4056-9E99-7A34EEE9E77F}"/>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9121" r="8322"/>
          <a:stretch/>
        </p:blipFill>
        <p:spPr>
          <a:xfrm>
            <a:off x="6445073" y="2724672"/>
            <a:ext cx="5455917" cy="3401929"/>
          </a:xfrm>
          <a:prstGeom prst="rect">
            <a:avLst/>
          </a:prstGeom>
        </p:spPr>
      </p:pic>
    </p:spTree>
    <p:extLst>
      <p:ext uri="{BB962C8B-B14F-4D97-AF65-F5344CB8AC3E}">
        <p14:creationId xmlns:p14="http://schemas.microsoft.com/office/powerpoint/2010/main" val="1438695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9A03-1283-4EEE-BEA6-750DDD6018FB}"/>
              </a:ext>
            </a:extLst>
          </p:cNvPr>
          <p:cNvSpPr>
            <a:spLocks noGrp="1"/>
          </p:cNvSpPr>
          <p:nvPr>
            <p:ph type="title"/>
          </p:nvPr>
        </p:nvSpPr>
        <p:spPr>
          <a:xfrm>
            <a:off x="831850" y="1035967"/>
            <a:ext cx="10515600" cy="2852737"/>
          </a:xfrm>
        </p:spPr>
        <p:txBody>
          <a:bodyPr/>
          <a:lstStyle/>
          <a:p>
            <a:pPr algn="ctr"/>
            <a:r>
              <a:rPr lang="en-US" b="1" dirty="0"/>
              <a:t>Questions &amp; Discussion</a:t>
            </a:r>
          </a:p>
        </p:txBody>
      </p:sp>
      <p:sp>
        <p:nvSpPr>
          <p:cNvPr id="3" name="Text Placeholder 2">
            <a:extLst>
              <a:ext uri="{FF2B5EF4-FFF2-40B4-BE49-F238E27FC236}">
                <a16:creationId xmlns:a16="http://schemas.microsoft.com/office/drawing/2014/main" id="{5691A7CB-C36A-4B93-ADDB-ADBF10336C1C}"/>
              </a:ext>
            </a:extLst>
          </p:cNvPr>
          <p:cNvSpPr>
            <a:spLocks noGrp="1"/>
          </p:cNvSpPr>
          <p:nvPr>
            <p:ph type="body" idx="1"/>
          </p:nvPr>
        </p:nvSpPr>
        <p:spPr>
          <a:xfrm>
            <a:off x="831850" y="3915692"/>
            <a:ext cx="10515600" cy="1500187"/>
          </a:xfrm>
        </p:spPr>
        <p:txBody>
          <a:bodyPr>
            <a:normAutofit/>
          </a:bodyPr>
          <a:lstStyle/>
          <a:p>
            <a:pPr algn="ctr">
              <a:tabLst>
                <a:tab pos="3368675" algn="l"/>
              </a:tabLst>
            </a:pPr>
            <a:r>
              <a:rPr lang="en-US" sz="3200" dirty="0"/>
              <a:t>Sau Kha</a:t>
            </a:r>
          </a:p>
          <a:p>
            <a:pPr algn="ctr">
              <a:tabLst>
                <a:tab pos="3368675" algn="l"/>
              </a:tabLst>
            </a:pPr>
            <a:r>
              <a:rPr lang="en-US" sz="3200" dirty="0"/>
              <a:t>saukha@gmail.com</a:t>
            </a:r>
          </a:p>
        </p:txBody>
      </p:sp>
    </p:spTree>
    <p:extLst>
      <p:ext uri="{BB962C8B-B14F-4D97-AF65-F5344CB8AC3E}">
        <p14:creationId xmlns:p14="http://schemas.microsoft.com/office/powerpoint/2010/main" val="278421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642C-E50B-4604-9139-34322C12D0B8}"/>
              </a:ext>
            </a:extLst>
          </p:cNvPr>
          <p:cNvSpPr>
            <a:spLocks noGrp="1"/>
          </p:cNvSpPr>
          <p:nvPr>
            <p:ph type="title"/>
          </p:nvPr>
        </p:nvSpPr>
        <p:spPr>
          <a:xfrm>
            <a:off x="9229965" y="2605336"/>
            <a:ext cx="3279604" cy="2567519"/>
          </a:xfrm>
        </p:spPr>
        <p:txBody>
          <a:bodyPr vert="horz" lIns="91440" tIns="45720" rIns="91440" bIns="45720" rtlCol="0" anchor="b">
            <a:noAutofit/>
          </a:bodyPr>
          <a:lstStyle/>
          <a:p>
            <a:pPr algn="ctr"/>
            <a:r>
              <a:rPr lang="en-US" sz="20000" dirty="0"/>
              <a: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oup of people posing for a photo&#10;&#10;Description automatically generated">
            <a:extLst>
              <a:ext uri="{FF2B5EF4-FFF2-40B4-BE49-F238E27FC236}">
                <a16:creationId xmlns:a16="http://schemas.microsoft.com/office/drawing/2014/main" id="{B8B071AA-DB71-4A3C-BC5F-DD65CE8C3239}"/>
              </a:ext>
            </a:extLst>
          </p:cNvPr>
          <p:cNvPicPr>
            <a:picLocks noChangeAspect="1"/>
          </p:cNvPicPr>
          <p:nvPr/>
        </p:nvPicPr>
        <p:blipFill rotWithShape="1">
          <a:blip r:embed="rId3">
            <a:extLst>
              <a:ext uri="{28A0092B-C50C-407E-A947-70E740481C1C}">
                <a14:useLocalDpi xmlns:a14="http://schemas.microsoft.com/office/drawing/2010/main" val="0"/>
              </a:ext>
            </a:extLst>
          </a:blip>
          <a:srcRect l="29157" r="4525" b="2"/>
          <a:stretch/>
        </p:blipFill>
        <p:spPr>
          <a:xfrm>
            <a:off x="0" y="0"/>
            <a:ext cx="7826188"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Title 1">
            <a:extLst>
              <a:ext uri="{FF2B5EF4-FFF2-40B4-BE49-F238E27FC236}">
                <a16:creationId xmlns:a16="http://schemas.microsoft.com/office/drawing/2014/main" id="{61F86ED4-8597-45B8-A72A-7AED2FD60009}"/>
              </a:ext>
            </a:extLst>
          </p:cNvPr>
          <p:cNvSpPr txBox="1">
            <a:spLocks/>
          </p:cNvSpPr>
          <p:nvPr/>
        </p:nvSpPr>
        <p:spPr>
          <a:xfrm rot="2444967">
            <a:off x="5746020" y="4407513"/>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7" name="Title 1">
            <a:extLst>
              <a:ext uri="{FF2B5EF4-FFF2-40B4-BE49-F238E27FC236}">
                <a16:creationId xmlns:a16="http://schemas.microsoft.com/office/drawing/2014/main" id="{2D2CDFD6-3068-447E-9612-DA00A0784CD2}"/>
              </a:ext>
            </a:extLst>
          </p:cNvPr>
          <p:cNvSpPr txBox="1">
            <a:spLocks/>
          </p:cNvSpPr>
          <p:nvPr/>
        </p:nvSpPr>
        <p:spPr>
          <a:xfrm rot="20049846">
            <a:off x="8941593" y="180415"/>
            <a:ext cx="2487295" cy="26265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8" name="Title 1">
            <a:extLst>
              <a:ext uri="{FF2B5EF4-FFF2-40B4-BE49-F238E27FC236}">
                <a16:creationId xmlns:a16="http://schemas.microsoft.com/office/drawing/2014/main" id="{203B604C-3CBA-46AF-BF01-50E904CB55B1}"/>
              </a:ext>
            </a:extLst>
          </p:cNvPr>
          <p:cNvSpPr txBox="1">
            <a:spLocks/>
          </p:cNvSpPr>
          <p:nvPr/>
        </p:nvSpPr>
        <p:spPr>
          <a:xfrm rot="540272">
            <a:off x="7304830" y="2363560"/>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10" name="Title 1">
            <a:extLst>
              <a:ext uri="{FF2B5EF4-FFF2-40B4-BE49-F238E27FC236}">
                <a16:creationId xmlns:a16="http://schemas.microsoft.com/office/drawing/2014/main" id="{AFCB4A94-BE6B-4E75-9889-891C4EA854B2}"/>
              </a:ext>
            </a:extLst>
          </p:cNvPr>
          <p:cNvSpPr txBox="1">
            <a:spLocks/>
          </p:cNvSpPr>
          <p:nvPr/>
        </p:nvSpPr>
        <p:spPr>
          <a:xfrm rot="18726912">
            <a:off x="8785336" y="4060002"/>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Tree>
    <p:extLst>
      <p:ext uri="{BB962C8B-B14F-4D97-AF65-F5344CB8AC3E}">
        <p14:creationId xmlns:p14="http://schemas.microsoft.com/office/powerpoint/2010/main" val="23152981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1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9F68CA9-F3B0-420E-A73A-D2963E437136}"/>
              </a:ext>
            </a:extLst>
          </p:cNvPr>
          <p:cNvSpPr>
            <a:spLocks noGrp="1"/>
          </p:cNvSpPr>
          <p:nvPr>
            <p:ph type="title"/>
          </p:nvPr>
        </p:nvSpPr>
        <p:spPr>
          <a:xfrm>
            <a:off x="1405467" y="5418663"/>
            <a:ext cx="9408110" cy="757070"/>
          </a:xfrm>
        </p:spPr>
        <p:txBody>
          <a:bodyPr vert="horz" lIns="91440" tIns="45720" rIns="91440" bIns="45720" rtlCol="0" anchor="ctr">
            <a:normAutofit fontScale="90000"/>
          </a:bodyPr>
          <a:lstStyle/>
          <a:p>
            <a:pPr algn="ctr"/>
            <a:r>
              <a:rPr lang="en-US" sz="5000" b="1" kern="1200" dirty="0">
                <a:solidFill>
                  <a:schemeClr val="bg1"/>
                </a:solidFill>
                <a:latin typeface="+mj-lt"/>
                <a:ea typeface="+mj-ea"/>
                <a:cs typeface="+mj-cs"/>
              </a:rPr>
              <a:t>A Local Emergency Call Center</a:t>
            </a:r>
          </a:p>
        </p:txBody>
      </p:sp>
      <p:sp>
        <p:nvSpPr>
          <p:cNvPr id="65" name="Freeform: Shape 4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5" name="Content Placeholder 5" descr="A screen shot of a computer&#10;&#10;Description automatically generated">
            <a:extLst>
              <a:ext uri="{FF2B5EF4-FFF2-40B4-BE49-F238E27FC236}">
                <a16:creationId xmlns:a16="http://schemas.microsoft.com/office/drawing/2014/main" id="{95302EFB-ECA1-4A80-BD5E-F9E0AE63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778" y="626940"/>
            <a:ext cx="8733438" cy="3864547"/>
          </a:xfrm>
          <a:prstGeom prst="rect">
            <a:avLst/>
          </a:prstGeom>
        </p:spPr>
      </p:pic>
    </p:spTree>
    <p:extLst>
      <p:ext uri="{BB962C8B-B14F-4D97-AF65-F5344CB8AC3E}">
        <p14:creationId xmlns:p14="http://schemas.microsoft.com/office/powerpoint/2010/main" val="174429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098C1CB5-E4B9-4891-B926-8A3353F3A9F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92617" y="1812684"/>
            <a:ext cx="5811943" cy="4435134"/>
          </a:xfrm>
        </p:spPr>
      </p:pic>
      <p:pic>
        <p:nvPicPr>
          <p:cNvPr id="10" name="Content Placeholder 9">
            <a:extLst>
              <a:ext uri="{FF2B5EF4-FFF2-40B4-BE49-F238E27FC236}">
                <a16:creationId xmlns:a16="http://schemas.microsoft.com/office/drawing/2014/main" id="{246A3727-A0AD-4DBF-9821-69C74AD91C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669280" y="0"/>
            <a:ext cx="6522721" cy="3374190"/>
          </a:xfrm>
          <a:custGeom>
            <a:avLst/>
            <a:gdLst>
              <a:gd name="connsiteX0" fmla="*/ 0 w 7308975"/>
              <a:gd name="connsiteY0" fmla="*/ 0 h 3364992"/>
              <a:gd name="connsiteX1" fmla="*/ 7308975 w 7308975"/>
              <a:gd name="connsiteY1" fmla="*/ 0 h 3364992"/>
              <a:gd name="connsiteX2" fmla="*/ 7308975 w 7308975"/>
              <a:gd name="connsiteY2" fmla="*/ 3364992 h 3364992"/>
              <a:gd name="connsiteX3" fmla="*/ 1210305 w 7308975"/>
              <a:gd name="connsiteY3" fmla="*/ 3364992 h 3364992"/>
              <a:gd name="connsiteX4" fmla="*/ 1192705 w 7308975"/>
              <a:gd name="connsiteY4" fmla="*/ 2943200 h 3364992"/>
              <a:gd name="connsiteX5" fmla="*/ 62981 w 7308975"/>
              <a:gd name="connsiteY5" fmla="*/ 69271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Content Placeholder 7">
            <a:extLst>
              <a:ext uri="{FF2B5EF4-FFF2-40B4-BE49-F238E27FC236}">
                <a16:creationId xmlns:a16="http://schemas.microsoft.com/office/drawing/2014/main" id="{3FDF126D-9F02-498C-BDB9-7A194CBC8B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19850" y="3483811"/>
            <a:ext cx="6591102" cy="3333573"/>
          </a:xfrm>
          <a:custGeom>
            <a:avLst/>
            <a:gdLst>
              <a:gd name="connsiteX0" fmla="*/ 1210305 w 7308975"/>
              <a:gd name="connsiteY0" fmla="*/ 0 h 3364992"/>
              <a:gd name="connsiteX1" fmla="*/ 7308975 w 7308975"/>
              <a:gd name="connsiteY1" fmla="*/ 0 h 3364992"/>
              <a:gd name="connsiteX2" fmla="*/ 7308975 w 7308975"/>
              <a:gd name="connsiteY2" fmla="*/ 3364992 h 3364992"/>
              <a:gd name="connsiteX3" fmla="*/ 0 w 7308975"/>
              <a:gd name="connsiteY3" fmla="*/ 3364992 h 3364992"/>
              <a:gd name="connsiteX4" fmla="*/ 62981 w 7308975"/>
              <a:gd name="connsiteY4" fmla="*/ 3295722 h 3364992"/>
              <a:gd name="connsiteX5" fmla="*/ 1192705 w 7308975"/>
              <a:gd name="connsiteY5" fmla="*/ 421793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49F68CA9-F3B0-420E-A73A-D2963E437136}"/>
              </a:ext>
            </a:extLst>
          </p:cNvPr>
          <p:cNvSpPr>
            <a:spLocks noGrp="1"/>
          </p:cNvSpPr>
          <p:nvPr>
            <p:ph type="title"/>
          </p:nvPr>
        </p:nvSpPr>
        <p:spPr>
          <a:xfrm>
            <a:off x="192617" y="408876"/>
            <a:ext cx="5811943" cy="1243584"/>
          </a:xfrm>
        </p:spPr>
        <p:txBody>
          <a:bodyPr vert="horz" lIns="91440" tIns="45720" rIns="91440" bIns="45720" rtlCol="0" anchor="ctr">
            <a:normAutofit/>
          </a:bodyPr>
          <a:lstStyle/>
          <a:p>
            <a:r>
              <a:rPr lang="en-US" sz="3400" b="1" kern="1200" dirty="0">
                <a:solidFill>
                  <a:schemeClr val="tx1"/>
                </a:solidFill>
                <a:latin typeface="+mj-lt"/>
                <a:ea typeface="+mj-ea"/>
                <a:cs typeface="+mj-cs"/>
              </a:rPr>
              <a:t>Drug Overdose Death Rates, </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 by Gender</a:t>
            </a:r>
          </a:p>
        </p:txBody>
      </p:sp>
    </p:spTree>
    <p:extLst>
      <p:ext uri="{BB962C8B-B14F-4D97-AF65-F5344CB8AC3E}">
        <p14:creationId xmlns:p14="http://schemas.microsoft.com/office/powerpoint/2010/main" val="348406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098C1CB5-E4B9-4891-B926-8A3353F3A9F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88976" y="1781202"/>
            <a:ext cx="5943600" cy="4393097"/>
          </a:xfrm>
        </p:spPr>
      </p:pic>
      <p:pic>
        <p:nvPicPr>
          <p:cNvPr id="10" name="Content Placeholder 9">
            <a:extLst>
              <a:ext uri="{FF2B5EF4-FFF2-40B4-BE49-F238E27FC236}">
                <a16:creationId xmlns:a16="http://schemas.microsoft.com/office/drawing/2014/main" id="{246A3727-A0AD-4DBF-9821-69C74AD91C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638800" y="0"/>
            <a:ext cx="6553200" cy="3364982"/>
          </a:xfrm>
          <a:custGeom>
            <a:avLst/>
            <a:gdLst>
              <a:gd name="connsiteX0" fmla="*/ 0 w 7308975"/>
              <a:gd name="connsiteY0" fmla="*/ 0 h 3364992"/>
              <a:gd name="connsiteX1" fmla="*/ 7308975 w 7308975"/>
              <a:gd name="connsiteY1" fmla="*/ 0 h 3364992"/>
              <a:gd name="connsiteX2" fmla="*/ 7308975 w 7308975"/>
              <a:gd name="connsiteY2" fmla="*/ 3364992 h 3364992"/>
              <a:gd name="connsiteX3" fmla="*/ 1210305 w 7308975"/>
              <a:gd name="connsiteY3" fmla="*/ 3364992 h 3364992"/>
              <a:gd name="connsiteX4" fmla="*/ 1192705 w 7308975"/>
              <a:gd name="connsiteY4" fmla="*/ 2943200 h 3364992"/>
              <a:gd name="connsiteX5" fmla="*/ 62981 w 7308975"/>
              <a:gd name="connsiteY5" fmla="*/ 69271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Content Placeholder 7">
            <a:extLst>
              <a:ext uri="{FF2B5EF4-FFF2-40B4-BE49-F238E27FC236}">
                <a16:creationId xmlns:a16="http://schemas.microsoft.com/office/drawing/2014/main" id="{3FDF126D-9F02-498C-BDB9-7A194CBC8B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8801" y="3493008"/>
            <a:ext cx="6553200" cy="3364992"/>
          </a:xfrm>
          <a:custGeom>
            <a:avLst/>
            <a:gdLst>
              <a:gd name="connsiteX0" fmla="*/ 1210305 w 7308975"/>
              <a:gd name="connsiteY0" fmla="*/ 0 h 3364992"/>
              <a:gd name="connsiteX1" fmla="*/ 7308975 w 7308975"/>
              <a:gd name="connsiteY1" fmla="*/ 0 h 3364992"/>
              <a:gd name="connsiteX2" fmla="*/ 7308975 w 7308975"/>
              <a:gd name="connsiteY2" fmla="*/ 3364992 h 3364992"/>
              <a:gd name="connsiteX3" fmla="*/ 0 w 7308975"/>
              <a:gd name="connsiteY3" fmla="*/ 3364992 h 3364992"/>
              <a:gd name="connsiteX4" fmla="*/ 62981 w 7308975"/>
              <a:gd name="connsiteY4" fmla="*/ 3295722 h 3364992"/>
              <a:gd name="connsiteX5" fmla="*/ 1192705 w 7308975"/>
              <a:gd name="connsiteY5" fmla="*/ 421793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4" name="Title 3">
            <a:extLst>
              <a:ext uri="{FF2B5EF4-FFF2-40B4-BE49-F238E27FC236}">
                <a16:creationId xmlns:a16="http://schemas.microsoft.com/office/drawing/2014/main" id="{5BFC167E-A8CB-4D5C-A2EC-F99983146565}"/>
              </a:ext>
            </a:extLst>
          </p:cNvPr>
          <p:cNvSpPr>
            <a:spLocks noGrp="1"/>
          </p:cNvSpPr>
          <p:nvPr>
            <p:ph type="title"/>
          </p:nvPr>
        </p:nvSpPr>
        <p:spPr>
          <a:xfrm>
            <a:off x="335280" y="365125"/>
            <a:ext cx="5638800" cy="1325563"/>
          </a:xfrm>
        </p:spPr>
        <p:txBody>
          <a:bodyPr>
            <a:normAutofit/>
          </a:bodyPr>
          <a:lstStyle/>
          <a:p>
            <a:r>
              <a:rPr lang="en-US" sz="3400" b="1" dirty="0"/>
              <a:t>Drug Overdose Death Rates, </a:t>
            </a:r>
            <a:br>
              <a:rPr lang="en-US" sz="3400" b="1" dirty="0"/>
            </a:br>
            <a:r>
              <a:rPr lang="en-US" sz="3400" b="1" dirty="0"/>
              <a:t> by Selected Age Group</a:t>
            </a:r>
          </a:p>
        </p:txBody>
      </p:sp>
    </p:spTree>
    <p:extLst>
      <p:ext uri="{BB962C8B-B14F-4D97-AF65-F5344CB8AC3E}">
        <p14:creationId xmlns:p14="http://schemas.microsoft.com/office/powerpoint/2010/main" val="26067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265888"/>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7905EEF-EB4F-423A-A35F-6AD543AF222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 y="0"/>
            <a:ext cx="12188951" cy="6429375"/>
          </a:xfrm>
          <a:custGeom>
            <a:avLst/>
            <a:gdLst>
              <a:gd name="connsiteX0" fmla="*/ 0 w 12187427"/>
              <a:gd name="connsiteY0" fmla="*/ 0 h 6003852"/>
              <a:gd name="connsiteX1" fmla="*/ 12187427 w 12187427"/>
              <a:gd name="connsiteY1" fmla="*/ 0 h 6003852"/>
              <a:gd name="connsiteX2" fmla="*/ 12187427 w 12187427"/>
              <a:gd name="connsiteY2" fmla="*/ 4772371 h 6003852"/>
              <a:gd name="connsiteX3" fmla="*/ 11865111 w 12187427"/>
              <a:gd name="connsiteY3" fmla="*/ 4913285 h 6003852"/>
              <a:gd name="connsiteX4" fmla="*/ 6096000 w 12187427"/>
              <a:gd name="connsiteY4" fmla="*/ 6003852 h 6003852"/>
              <a:gd name="connsiteX5" fmla="*/ 3601 w 12187427"/>
              <a:gd name="connsiteY5" fmla="*/ 4771946 h 6003852"/>
              <a:gd name="connsiteX6" fmla="*/ 0 w 12187427"/>
              <a:gd name="connsiteY6" fmla="*/ 4770223 h 600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p:spPr>
      </p:pic>
    </p:spTree>
    <p:extLst>
      <p:ext uri="{BB962C8B-B14F-4D97-AF65-F5344CB8AC3E}">
        <p14:creationId xmlns:p14="http://schemas.microsoft.com/office/powerpoint/2010/main" val="215758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47F59-74B1-41D4-A6E2-1463A7E315FF}"/>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4300" b="1" kern="1200" dirty="0">
                <a:solidFill>
                  <a:srgbClr val="FFFFFF"/>
                </a:solidFill>
                <a:latin typeface="+mj-lt"/>
                <a:ea typeface="+mj-ea"/>
                <a:cs typeface="+mj-cs"/>
              </a:rPr>
              <a:t>Randi’s Story: Seek Help &amp; Overcome Social Stigma</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person&#10;&#10;Description automatically generated">
            <a:extLst>
              <a:ext uri="{FF2B5EF4-FFF2-40B4-BE49-F238E27FC236}">
                <a16:creationId xmlns:a16="http://schemas.microsoft.com/office/drawing/2014/main" id="{4AC19F6F-992F-4ECB-9E11-DFC8E5141F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1301"/>
          <a:stretch/>
        </p:blipFill>
        <p:spPr>
          <a:xfrm>
            <a:off x="3226111" y="2509911"/>
            <a:ext cx="5684678" cy="3997637"/>
          </a:xfrm>
          <a:prstGeom prst="rect">
            <a:avLst/>
          </a:prstGeom>
        </p:spPr>
      </p:pic>
    </p:spTree>
    <p:extLst>
      <p:ext uri="{BB962C8B-B14F-4D97-AF65-F5344CB8AC3E}">
        <p14:creationId xmlns:p14="http://schemas.microsoft.com/office/powerpoint/2010/main" val="382225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ACDC-6762-4B09-AB01-D56CC6666691}"/>
              </a:ext>
            </a:extLst>
          </p:cNvPr>
          <p:cNvSpPr>
            <a:spLocks noGrp="1"/>
          </p:cNvSpPr>
          <p:nvPr>
            <p:ph type="title"/>
          </p:nvPr>
        </p:nvSpPr>
        <p:spPr>
          <a:xfrm>
            <a:off x="182880" y="312341"/>
            <a:ext cx="5010688" cy="1828800"/>
          </a:xfrm>
          <a:solidFill>
            <a:schemeClr val="tx1"/>
          </a:solidFill>
        </p:spPr>
        <p:txBody>
          <a:bodyPr vert="horz" lIns="91440" tIns="45720" rIns="91440" bIns="45720" rtlCol="0" anchor="ctr">
            <a:normAutofit/>
          </a:bodyPr>
          <a:lstStyle/>
          <a:p>
            <a:pPr algn="ctr"/>
            <a:r>
              <a:rPr lang="en-US" sz="5000" b="1" dirty="0">
                <a:solidFill>
                  <a:schemeClr val="bg1"/>
                </a:solidFill>
              </a:rPr>
              <a:t>Innocent victims: </a:t>
            </a:r>
            <a:br>
              <a:rPr lang="en-US" sz="4400" b="1" dirty="0">
                <a:solidFill>
                  <a:schemeClr val="bg1"/>
                </a:solidFill>
              </a:rPr>
            </a:br>
            <a:r>
              <a:rPr lang="en-US" sz="3600" b="1" dirty="0">
                <a:solidFill>
                  <a:schemeClr val="bg1"/>
                </a:solidFill>
              </a:rPr>
              <a:t>32,000 Babies in 2014</a:t>
            </a:r>
          </a:p>
        </p:txBody>
      </p:sp>
      <p:pic>
        <p:nvPicPr>
          <p:cNvPr id="6" name="Picture Placeholder 5">
            <a:extLst>
              <a:ext uri="{FF2B5EF4-FFF2-40B4-BE49-F238E27FC236}">
                <a16:creationId xmlns:a16="http://schemas.microsoft.com/office/drawing/2014/main" id="{429F5EA7-083A-44F8-900F-EAD68FA30D3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5349240" y="277151"/>
            <a:ext cx="6583680" cy="6365487"/>
          </a:xfrm>
          <a:prstGeom prst="rect">
            <a:avLst/>
          </a:prstGeom>
        </p:spPr>
      </p:pic>
      <p:pic>
        <p:nvPicPr>
          <p:cNvPr id="9" name="Picture 8">
            <a:extLst>
              <a:ext uri="{FF2B5EF4-FFF2-40B4-BE49-F238E27FC236}">
                <a16:creationId xmlns:a16="http://schemas.microsoft.com/office/drawing/2014/main" id="{5711FCF0-8B71-496E-9A7C-730DB221D8E2}"/>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186155" y="2629109"/>
            <a:ext cx="5010912" cy="3587433"/>
          </a:xfrm>
          <a:prstGeom prst="rect">
            <a:avLst/>
          </a:prstGeom>
        </p:spPr>
      </p:pic>
    </p:spTree>
    <p:extLst>
      <p:ext uri="{BB962C8B-B14F-4D97-AF65-F5344CB8AC3E}">
        <p14:creationId xmlns:p14="http://schemas.microsoft.com/office/powerpoint/2010/main" val="2277946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2435</Words>
  <Application>Microsoft Office PowerPoint</Application>
  <PresentationFormat>Widescreen</PresentationFormat>
  <Paragraphs>149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Combating Drug Crisis</vt:lpstr>
      <vt:lpstr>PowerPoint Presentation</vt:lpstr>
      <vt:lpstr>?</vt:lpstr>
      <vt:lpstr>A Local Emergency Call Center</vt:lpstr>
      <vt:lpstr>Drug Overdose Death Rates,   by Gender</vt:lpstr>
      <vt:lpstr>Drug Overdose Death Rates,   by Selected Age Group</vt:lpstr>
      <vt:lpstr>PowerPoint Presentation</vt:lpstr>
      <vt:lpstr>Randi’s Story: Seek Help &amp; Overcome Social Stigma</vt:lpstr>
      <vt:lpstr>Innocent victims:  32,000 Babies in 2014</vt:lpstr>
      <vt:lpstr>Battle of One Nation</vt:lpstr>
      <vt:lpstr>U.S. Department of Health and Human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Effective Partnerships</vt:lpstr>
      <vt:lpstr>Oregon Tri-County Opioid Safety Coalition Steve Rummler HOPE Network</vt:lpstr>
      <vt:lpstr>Other Initiatives from Victim’s Families</vt:lpstr>
      <vt:lpstr>Awareness: Voices &amp; Stories for Recovery</vt:lpstr>
      <vt:lpstr>Questions &amp;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Combating Drug Crisis</dc:title>
  <dc:creator>S-au K-ha</dc:creator>
  <cp:lastModifiedBy>S-au K-ha</cp:lastModifiedBy>
  <cp:revision>45</cp:revision>
  <dcterms:created xsi:type="dcterms:W3CDTF">2019-11-29T00:41:44Z</dcterms:created>
  <dcterms:modified xsi:type="dcterms:W3CDTF">2019-11-29T06:38:24Z</dcterms:modified>
</cp:coreProperties>
</file>